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6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63" r:id="rId12"/>
    <p:sldId id="266" r:id="rId13"/>
    <p:sldId id="273" r:id="rId14"/>
    <p:sldId id="267" r:id="rId15"/>
    <p:sldId id="268" r:id="rId16"/>
    <p:sldId id="269" r:id="rId17"/>
    <p:sldId id="274" r:id="rId18"/>
    <p:sldId id="275" r:id="rId19"/>
    <p:sldId id="276" r:id="rId20"/>
    <p:sldId id="270" r:id="rId21"/>
    <p:sldId id="271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8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4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25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6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8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1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83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37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3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7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2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7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53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9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2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E1C215E-4781-4739-A774-488F7ED2C87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5B69F79-3A92-4123-A74A-552E2EDF3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6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8">
            <a:extLst>
              <a:ext uri="{FF2B5EF4-FFF2-40B4-BE49-F238E27FC236}">
                <a16:creationId xmlns:a16="http://schemas.microsoft.com/office/drawing/2014/main" id="{C5B6668E-5836-F27A-9182-A93780F30D17}"/>
              </a:ext>
            </a:extLst>
          </p:cNvPr>
          <p:cNvSpPr txBox="1"/>
          <p:nvPr/>
        </p:nvSpPr>
        <p:spPr>
          <a:xfrm>
            <a:off x="1202622" y="2136338"/>
            <a:ext cx="101610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+mj-lt"/>
              </a:rPr>
              <a:t>Projet 6 : Classifiez automatiquement des biens de consommation</a:t>
            </a:r>
          </a:p>
        </p:txBody>
      </p:sp>
      <p:pic>
        <p:nvPicPr>
          <p:cNvPr id="4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77E814-7E57-CCD6-1C86-6ACBE0F12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924" y="5591957"/>
            <a:ext cx="1600423" cy="7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3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98C3697C-91BB-96A5-7DDB-098AC9F172D1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 Méthodologie : Clustering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6F62B59-8950-8658-25E2-BAFD54B7166C}"/>
              </a:ext>
            </a:extLst>
          </p:cNvPr>
          <p:cNvSpPr/>
          <p:nvPr/>
        </p:nvSpPr>
        <p:spPr>
          <a:xfrm>
            <a:off x="610269" y="1934992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D682F37E-0214-BAE9-3BDA-24BD799D4D3F}"/>
              </a:ext>
            </a:extLst>
          </p:cNvPr>
          <p:cNvSpPr txBox="1"/>
          <p:nvPr/>
        </p:nvSpPr>
        <p:spPr>
          <a:xfrm>
            <a:off x="1259171" y="1577144"/>
            <a:ext cx="9991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</a:rPr>
              <a:t>t-SNE</a:t>
            </a:r>
            <a:r>
              <a:rPr lang="fr-FR" dirty="0">
                <a:solidFill>
                  <a:schemeClr val="bg1"/>
                </a:solidFill>
              </a:rPr>
              <a:t> : réduction non-linéaire de dimensions qui permet de représenter des données, de grande dimensions, dans un espace de dimension 2 en conservant la proximité entre les points. Contrairement à la PCA qui se base sur des droites, le t-SNE se base sur des </a:t>
            </a:r>
            <a:r>
              <a:rPr lang="fr-FR" dirty="0" err="1">
                <a:solidFill>
                  <a:schemeClr val="bg1"/>
                </a:solidFill>
              </a:rPr>
              <a:t>variètés</a:t>
            </a:r>
            <a:r>
              <a:rPr lang="fr-FR" dirty="0">
                <a:solidFill>
                  <a:schemeClr val="bg1"/>
                </a:solidFill>
              </a:rPr>
              <a:t> différentielles. On peut jouer sur la perplexité du modèle.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D089B68-01DF-0F35-672E-1108582D486F}"/>
              </a:ext>
            </a:extLst>
          </p:cNvPr>
          <p:cNvSpPr/>
          <p:nvPr/>
        </p:nvSpPr>
        <p:spPr>
          <a:xfrm>
            <a:off x="610269" y="3277642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44740B7E-50CF-E5A9-7AC8-B23C9C895E40}"/>
              </a:ext>
            </a:extLst>
          </p:cNvPr>
          <p:cNvSpPr txBox="1"/>
          <p:nvPr/>
        </p:nvSpPr>
        <p:spPr>
          <a:xfrm>
            <a:off x="1259171" y="3058293"/>
            <a:ext cx="9991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</a:rPr>
              <a:t>K-</a:t>
            </a:r>
            <a:r>
              <a:rPr lang="fr-FR" u="sng" dirty="0" err="1">
                <a:solidFill>
                  <a:schemeClr val="bg1"/>
                </a:solidFill>
              </a:rPr>
              <a:t>means</a:t>
            </a:r>
            <a:r>
              <a:rPr lang="fr-FR" dirty="0">
                <a:solidFill>
                  <a:schemeClr val="bg1"/>
                </a:solidFill>
              </a:rPr>
              <a:t> : Algorithme de clustering qui se base sur la distance des points aux centroïdes des clusters. K est le nombre de clusters escomptés, ici 7 ou 62. Il a l’avantage de converger rapidement, mais l’inconvénient fort de dépendre de son initialisation.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0D787F1-CEDD-0EA2-4E27-A5F151B57BE1}"/>
              </a:ext>
            </a:extLst>
          </p:cNvPr>
          <p:cNvSpPr/>
          <p:nvPr/>
        </p:nvSpPr>
        <p:spPr>
          <a:xfrm>
            <a:off x="610269" y="4597325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1AE9DD2E-08C3-CAC9-2BCD-2CF9FF7623B7}"/>
              </a:ext>
            </a:extLst>
          </p:cNvPr>
          <p:cNvSpPr txBox="1"/>
          <p:nvPr/>
        </p:nvSpPr>
        <p:spPr>
          <a:xfrm>
            <a:off x="1259171" y="4427168"/>
            <a:ext cx="9991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>
                <a:solidFill>
                  <a:schemeClr val="bg1"/>
                </a:solidFill>
              </a:rPr>
              <a:t>Adjusted</a:t>
            </a:r>
            <a:r>
              <a:rPr lang="fr-FR" u="sng" dirty="0">
                <a:solidFill>
                  <a:schemeClr val="bg1"/>
                </a:solidFill>
              </a:rPr>
              <a:t> Rand Index </a:t>
            </a:r>
            <a:r>
              <a:rPr lang="fr-FR" dirty="0">
                <a:solidFill>
                  <a:schemeClr val="bg1"/>
                </a:solidFill>
              </a:rPr>
              <a:t>: Mesure de similitude entre deux clusterings qui va considérer chaque paire d’individus et regarder leurs labels dans le clustering prédit, et le clustering réel.</a:t>
            </a:r>
          </a:p>
        </p:txBody>
      </p:sp>
    </p:spTree>
    <p:extLst>
      <p:ext uri="{BB962C8B-B14F-4D97-AF65-F5344CB8AC3E}">
        <p14:creationId xmlns:p14="http://schemas.microsoft.com/office/powerpoint/2010/main" val="165169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97101066-6F60-8BAC-A953-6DD0508F76A6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C2F59150-BA98-9C72-762B-DC56861D863F}"/>
              </a:ext>
            </a:extLst>
          </p:cNvPr>
          <p:cNvSpPr txBox="1"/>
          <p:nvPr/>
        </p:nvSpPr>
        <p:spPr>
          <a:xfrm>
            <a:off x="1876023" y="1113467"/>
            <a:ext cx="75382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 b="1" u="sng" dirty="0">
                <a:solidFill>
                  <a:schemeClr val="bg1"/>
                </a:solidFill>
              </a:rPr>
              <a:t>Approche BAG OF WORDS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823E015-8CB2-E79F-8BBB-80407BAADEF0}"/>
              </a:ext>
            </a:extLst>
          </p:cNvPr>
          <p:cNvSpPr/>
          <p:nvPr/>
        </p:nvSpPr>
        <p:spPr>
          <a:xfrm>
            <a:off x="613228" y="1697048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B1825B1E-D2B9-6555-A8E3-79B1679DE294}"/>
              </a:ext>
            </a:extLst>
          </p:cNvPr>
          <p:cNvSpPr txBox="1"/>
          <p:nvPr/>
        </p:nvSpPr>
        <p:spPr>
          <a:xfrm>
            <a:off x="1262130" y="1616198"/>
            <a:ext cx="999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Création d’un vocabulaire, qui sera fait des mots uniques utilisés dans notre corpus, c’est-à-dire l’ensemble des descriptions des produits.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3884E4A-A2D2-29DF-BB05-B7F2B9115C57}"/>
              </a:ext>
            </a:extLst>
          </p:cNvPr>
          <p:cNvSpPr/>
          <p:nvPr/>
        </p:nvSpPr>
        <p:spPr>
          <a:xfrm>
            <a:off x="613228" y="3499880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0C9C5109-9B86-26C9-4B6B-78DBD7BFEA71}"/>
              </a:ext>
            </a:extLst>
          </p:cNvPr>
          <p:cNvSpPr txBox="1"/>
          <p:nvPr/>
        </p:nvSpPr>
        <p:spPr>
          <a:xfrm>
            <a:off x="1262130" y="2726533"/>
            <a:ext cx="9991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Pour chaque document (une description), création d’un vecteur d’</a:t>
            </a:r>
            <a:r>
              <a:rPr lang="fr-FR" dirty="0" err="1">
                <a:solidFill>
                  <a:schemeClr val="bg1"/>
                </a:solidFill>
              </a:rPr>
              <a:t>embedding</a:t>
            </a:r>
            <a:r>
              <a:rPr lang="fr-FR" dirty="0">
                <a:solidFill>
                  <a:schemeClr val="bg1"/>
                </a:solidFill>
              </a:rPr>
              <a:t> qui consiste en le nombre d’apparitions de chaque mot du vocabulaire dans le document.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Souvent gourmand en mémoire car la dimension des vecteurs est grande</a:t>
            </a:r>
          </a:p>
          <a:p>
            <a:r>
              <a:rPr lang="fr-FR" dirty="0">
                <a:solidFill>
                  <a:schemeClr val="bg1"/>
                </a:solidFill>
              </a:rPr>
              <a:t>Fait intervenir de nombreux « 0 » dans les vecteurs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CB47902-129D-8A19-4A3C-1827AA1CEFC7}"/>
              </a:ext>
            </a:extLst>
          </p:cNvPr>
          <p:cNvSpPr/>
          <p:nvPr/>
        </p:nvSpPr>
        <p:spPr>
          <a:xfrm>
            <a:off x="613228" y="5198896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ZoneTexte 6">
            <a:extLst>
              <a:ext uri="{FF2B5EF4-FFF2-40B4-BE49-F238E27FC236}">
                <a16:creationId xmlns:a16="http://schemas.microsoft.com/office/drawing/2014/main" id="{028D32AF-4F76-602E-94B2-3188776EDC93}"/>
              </a:ext>
            </a:extLst>
          </p:cNvPr>
          <p:cNvSpPr txBox="1"/>
          <p:nvPr/>
        </p:nvSpPr>
        <p:spPr>
          <a:xfrm>
            <a:off x="1214585" y="5110275"/>
            <a:ext cx="8976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Demande un certain pré-traitement pour éviter l’explosion de la taille du vocabulaire</a:t>
            </a:r>
          </a:p>
        </p:txBody>
      </p:sp>
    </p:spTree>
    <p:extLst>
      <p:ext uri="{BB962C8B-B14F-4D97-AF65-F5344CB8AC3E}">
        <p14:creationId xmlns:p14="http://schemas.microsoft.com/office/powerpoint/2010/main" val="180310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C4789B0B-FFD6-42A8-1486-16F58FD97B74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91209-CBFA-3A99-927C-40CE66694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83" y="2948589"/>
            <a:ext cx="1800225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E2849-9C69-5335-5AFA-8F045306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840" y="1497782"/>
            <a:ext cx="6843667" cy="3144167"/>
          </a:xfrm>
          <a:prstGeom prst="rect">
            <a:avLst/>
          </a:prstGeom>
        </p:spPr>
      </p:pic>
      <p:sp>
        <p:nvSpPr>
          <p:cNvPr id="8" name="ZoneTexte 6">
            <a:extLst>
              <a:ext uri="{FF2B5EF4-FFF2-40B4-BE49-F238E27FC236}">
                <a16:creationId xmlns:a16="http://schemas.microsoft.com/office/drawing/2014/main" id="{E67660AF-5D1B-2382-57BD-E689B296E28B}"/>
              </a:ext>
            </a:extLst>
          </p:cNvPr>
          <p:cNvSpPr txBox="1"/>
          <p:nvPr/>
        </p:nvSpPr>
        <p:spPr>
          <a:xfrm>
            <a:off x="1214585" y="5110275"/>
            <a:ext cx="8976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 remarque que certains clusters sont très bien identifiés : Baby Care, Watches ; d’autres ne le sont qu’en partie : Home </a:t>
            </a:r>
            <a:r>
              <a:rPr lang="fr-FR" dirty="0" err="1">
                <a:solidFill>
                  <a:schemeClr val="bg1"/>
                </a:solidFill>
              </a:rPr>
              <a:t>Furnishing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Kitchen</a:t>
            </a:r>
            <a:r>
              <a:rPr lang="fr-FR" dirty="0">
                <a:solidFill>
                  <a:schemeClr val="bg1"/>
                </a:solidFill>
              </a:rPr>
              <a:t> &amp; </a:t>
            </a:r>
            <a:r>
              <a:rPr lang="fr-FR" dirty="0" err="1">
                <a:solidFill>
                  <a:schemeClr val="bg1"/>
                </a:solidFill>
              </a:rPr>
              <a:t>Dining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47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97101066-6F60-8BAC-A953-6DD0508F76A6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C2F59150-BA98-9C72-762B-DC56861D863F}"/>
              </a:ext>
            </a:extLst>
          </p:cNvPr>
          <p:cNvSpPr txBox="1"/>
          <p:nvPr/>
        </p:nvSpPr>
        <p:spPr>
          <a:xfrm>
            <a:off x="1876023" y="1113467"/>
            <a:ext cx="75382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 b="1" u="sng" dirty="0">
                <a:solidFill>
                  <a:schemeClr val="bg1"/>
                </a:solidFill>
              </a:rPr>
              <a:t>Approche TF-IDF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823E015-8CB2-E79F-8BBB-80407BAADEF0}"/>
              </a:ext>
            </a:extLst>
          </p:cNvPr>
          <p:cNvSpPr/>
          <p:nvPr/>
        </p:nvSpPr>
        <p:spPr>
          <a:xfrm>
            <a:off x="613228" y="1697048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B1825B1E-D2B9-6555-A8E3-79B1679DE294}"/>
              </a:ext>
            </a:extLst>
          </p:cNvPr>
          <p:cNvSpPr txBox="1"/>
          <p:nvPr/>
        </p:nvSpPr>
        <p:spPr>
          <a:xfrm>
            <a:off x="1262130" y="1616198"/>
            <a:ext cx="9991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« Upgrade » du </a:t>
            </a:r>
            <a:r>
              <a:rPr lang="fr-FR" dirty="0" err="1">
                <a:solidFill>
                  <a:schemeClr val="bg1"/>
                </a:solidFill>
              </a:rPr>
              <a:t>BoW</a:t>
            </a:r>
            <a:r>
              <a:rPr lang="fr-FR" dirty="0">
                <a:solidFill>
                  <a:schemeClr val="bg1"/>
                </a:solidFill>
              </a:rPr>
              <a:t> : on accorde un poids à chaque mot du vocabulaire, qui augmente proportionnellement au nombres d’occurrences du mot dans le document.</a:t>
            </a:r>
          </a:p>
          <a:p>
            <a:r>
              <a:rPr lang="fr-FR" dirty="0">
                <a:solidFill>
                  <a:schemeClr val="bg1"/>
                </a:solidFill>
              </a:rPr>
              <a:t>Il varie également en fonction de la fréquence d’apparition du mot dans le corpus.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3884E4A-A2D2-29DF-BB05-B7F2B9115C57}"/>
              </a:ext>
            </a:extLst>
          </p:cNvPr>
          <p:cNvSpPr/>
          <p:nvPr/>
        </p:nvSpPr>
        <p:spPr>
          <a:xfrm>
            <a:off x="613228" y="3499880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0C9C5109-9B86-26C9-4B6B-78DBD7BFEA71}"/>
              </a:ext>
            </a:extLst>
          </p:cNvPr>
          <p:cNvSpPr txBox="1"/>
          <p:nvPr/>
        </p:nvSpPr>
        <p:spPr>
          <a:xfrm>
            <a:off x="1262130" y="3280531"/>
            <a:ext cx="9991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 crée ainsi un vecteur d’</a:t>
            </a:r>
            <a:r>
              <a:rPr lang="fr-FR" dirty="0" err="1">
                <a:solidFill>
                  <a:schemeClr val="bg1"/>
                </a:solidFill>
              </a:rPr>
              <a:t>embedding</a:t>
            </a:r>
            <a:r>
              <a:rPr lang="fr-FR" dirty="0">
                <a:solidFill>
                  <a:schemeClr val="bg1"/>
                </a:solidFill>
              </a:rPr>
              <a:t> pour chaque document. L’avantage de cette méthode est son grand nombre de variantes, que l’on peut choisir en fonction des situations, nous avons ici utilisé l’approche de base.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CB47902-129D-8A19-4A3C-1827AA1CEFC7}"/>
              </a:ext>
            </a:extLst>
          </p:cNvPr>
          <p:cNvSpPr/>
          <p:nvPr/>
        </p:nvSpPr>
        <p:spPr>
          <a:xfrm>
            <a:off x="613228" y="5198896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ZoneTexte 6">
            <a:extLst>
              <a:ext uri="{FF2B5EF4-FFF2-40B4-BE49-F238E27FC236}">
                <a16:creationId xmlns:a16="http://schemas.microsoft.com/office/drawing/2014/main" id="{028D32AF-4F76-602E-94B2-3188776EDC93}"/>
              </a:ext>
            </a:extLst>
          </p:cNvPr>
          <p:cNvSpPr txBox="1"/>
          <p:nvPr/>
        </p:nvSpPr>
        <p:spPr>
          <a:xfrm>
            <a:off x="1262130" y="5098202"/>
            <a:ext cx="8976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Mesure la pertinence d’un mot dans un article en se basant sur sa rareté dans un ensemble de pages</a:t>
            </a:r>
          </a:p>
        </p:txBody>
      </p:sp>
    </p:spTree>
    <p:extLst>
      <p:ext uri="{BB962C8B-B14F-4D97-AF65-F5344CB8AC3E}">
        <p14:creationId xmlns:p14="http://schemas.microsoft.com/office/powerpoint/2010/main" val="417996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357034EA-EFC1-0FB2-21EA-C5126121F707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37EA3-3BAD-9A65-D078-C290789B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40" y="2829711"/>
            <a:ext cx="1857375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51FF6-D96F-C3CB-9B0F-84442C33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018" y="1550401"/>
            <a:ext cx="7051167" cy="3287713"/>
          </a:xfrm>
          <a:prstGeom prst="rect">
            <a:avLst/>
          </a:prstGeom>
        </p:spPr>
      </p:pic>
      <p:sp>
        <p:nvSpPr>
          <p:cNvPr id="8" name="ZoneTexte 6">
            <a:extLst>
              <a:ext uri="{FF2B5EF4-FFF2-40B4-BE49-F238E27FC236}">
                <a16:creationId xmlns:a16="http://schemas.microsoft.com/office/drawing/2014/main" id="{AB416E2B-78D9-D08B-BE0A-4F290FDC00CA}"/>
              </a:ext>
            </a:extLst>
          </p:cNvPr>
          <p:cNvSpPr txBox="1"/>
          <p:nvPr/>
        </p:nvSpPr>
        <p:spPr>
          <a:xfrm>
            <a:off x="1262130" y="5079497"/>
            <a:ext cx="829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 a gagné en performances, Baby Care/Computers très bien identifiés ; Watches un peu moins. </a:t>
            </a:r>
          </a:p>
          <a:p>
            <a:r>
              <a:rPr lang="fr-FR" dirty="0">
                <a:solidFill>
                  <a:schemeClr val="bg1"/>
                </a:solidFill>
              </a:rPr>
              <a:t>Temps de calculs similaires.</a:t>
            </a:r>
          </a:p>
        </p:txBody>
      </p:sp>
    </p:spTree>
    <p:extLst>
      <p:ext uri="{BB962C8B-B14F-4D97-AF65-F5344CB8AC3E}">
        <p14:creationId xmlns:p14="http://schemas.microsoft.com/office/powerpoint/2010/main" val="105364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3A28A92F-BA9A-7A6A-B05D-11E37CF866AC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9CAFF017-11F7-2D19-70CB-262C809E1175}"/>
              </a:ext>
            </a:extLst>
          </p:cNvPr>
          <p:cNvSpPr txBox="1"/>
          <p:nvPr/>
        </p:nvSpPr>
        <p:spPr>
          <a:xfrm>
            <a:off x="1876023" y="1113467"/>
            <a:ext cx="7538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>
                <a:solidFill>
                  <a:schemeClr val="bg1"/>
                </a:solidFill>
              </a:rPr>
              <a:t>Approche par Word2Vec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1954DD8-6B74-EF03-7936-0F6EBD5825CB}"/>
              </a:ext>
            </a:extLst>
          </p:cNvPr>
          <p:cNvSpPr/>
          <p:nvPr/>
        </p:nvSpPr>
        <p:spPr>
          <a:xfrm>
            <a:off x="613228" y="1697048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8037E4F-A4A9-140C-DE14-ED4E5BFB5385}"/>
              </a:ext>
            </a:extLst>
          </p:cNvPr>
          <p:cNvSpPr txBox="1"/>
          <p:nvPr/>
        </p:nvSpPr>
        <p:spPr>
          <a:xfrm>
            <a:off x="1262130" y="1754698"/>
            <a:ext cx="999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Développée par Google, c’est une approche par réseau de neurones à deux couches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CAABC5E-E8AD-E33F-017F-8CC2DCD4E3EE}"/>
              </a:ext>
            </a:extLst>
          </p:cNvPr>
          <p:cNvSpPr/>
          <p:nvPr/>
        </p:nvSpPr>
        <p:spPr>
          <a:xfrm>
            <a:off x="613228" y="5382905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6D368FB4-7590-011A-13ED-9FD6595B1DEB}"/>
              </a:ext>
            </a:extLst>
          </p:cNvPr>
          <p:cNvSpPr txBox="1"/>
          <p:nvPr/>
        </p:nvSpPr>
        <p:spPr>
          <a:xfrm>
            <a:off x="1262130" y="5160952"/>
            <a:ext cx="9991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Capture efficacement les propriétés sémantiques et arithmétiques des mots, il permet ainsi de réduire la dimension d’un problème et par conséquent réduire le temps d’apprentissage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F512981-D364-0672-5DDF-CC52B3FC44EE}"/>
              </a:ext>
            </a:extLst>
          </p:cNvPr>
          <p:cNvSpPr/>
          <p:nvPr/>
        </p:nvSpPr>
        <p:spPr>
          <a:xfrm>
            <a:off x="613228" y="2479023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09D77B74-2BD4-E14F-E774-F3AB569FDDAB}"/>
              </a:ext>
            </a:extLst>
          </p:cNvPr>
          <p:cNvSpPr txBox="1"/>
          <p:nvPr/>
        </p:nvSpPr>
        <p:spPr>
          <a:xfrm>
            <a:off x="1262130" y="2387965"/>
            <a:ext cx="999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Aucun besoin de label, la vérité terrain est directement déduite de la proximité des mots au sein du corpus d’entraînement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07F959-1BE6-C503-6023-81B7835198FE}"/>
              </a:ext>
            </a:extLst>
          </p:cNvPr>
          <p:cNvSpPr/>
          <p:nvPr/>
        </p:nvSpPr>
        <p:spPr>
          <a:xfrm>
            <a:off x="613228" y="3391116"/>
            <a:ext cx="648902" cy="49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6">
            <a:extLst>
              <a:ext uri="{FF2B5EF4-FFF2-40B4-BE49-F238E27FC236}">
                <a16:creationId xmlns:a16="http://schemas.microsoft.com/office/drawing/2014/main" id="{A23C55C4-39A0-2274-E640-0C76E6D60196}"/>
              </a:ext>
            </a:extLst>
          </p:cNvPr>
          <p:cNvSpPr txBox="1"/>
          <p:nvPr/>
        </p:nvSpPr>
        <p:spPr>
          <a:xfrm>
            <a:off x="1262130" y="3313060"/>
            <a:ext cx="999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avons choisi la méthode CBOW, qui va nourrir le modèle à partir du contexte, pour prédire le mot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D69FF9-8A07-2CB6-C990-69D756E5DE28}"/>
              </a:ext>
            </a:extLst>
          </p:cNvPr>
          <p:cNvSpPr/>
          <p:nvPr/>
        </p:nvSpPr>
        <p:spPr>
          <a:xfrm>
            <a:off x="623607" y="4385154"/>
            <a:ext cx="648902" cy="49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41EE76A1-BBBE-8133-9C08-7D1C69230D31}"/>
              </a:ext>
            </a:extLst>
          </p:cNvPr>
          <p:cNvSpPr txBox="1"/>
          <p:nvPr/>
        </p:nvSpPr>
        <p:spPr>
          <a:xfrm>
            <a:off x="1262130" y="4433460"/>
            <a:ext cx="999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Bibliothèque </a:t>
            </a:r>
            <a:r>
              <a:rPr lang="fr-FR" dirty="0" err="1">
                <a:solidFill>
                  <a:schemeClr val="bg1"/>
                </a:solidFill>
              </a:rPr>
              <a:t>Gensim</a:t>
            </a:r>
            <a:r>
              <a:rPr lang="fr-FR" dirty="0">
                <a:solidFill>
                  <a:schemeClr val="bg1"/>
                </a:solidFill>
              </a:rPr>
              <a:t> pour l’utilisation de ces modèles</a:t>
            </a:r>
          </a:p>
        </p:txBody>
      </p:sp>
    </p:spTree>
    <p:extLst>
      <p:ext uri="{BB962C8B-B14F-4D97-AF65-F5344CB8AC3E}">
        <p14:creationId xmlns:p14="http://schemas.microsoft.com/office/powerpoint/2010/main" val="193682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1BE8AC5-9825-2F45-61F5-8D2A531CF547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AB11E-A9F3-1B1A-C853-04B3E738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2091113"/>
            <a:ext cx="3590925" cy="172841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50A62BA-B170-772F-E55C-F4ED21AD1C85}"/>
              </a:ext>
            </a:extLst>
          </p:cNvPr>
          <p:cNvSpPr txBox="1"/>
          <p:nvPr/>
        </p:nvSpPr>
        <p:spPr>
          <a:xfrm>
            <a:off x="442980" y="3890535"/>
            <a:ext cx="4233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Enormément de paramètres pour ces modèles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FBEE46-1680-D570-4E28-30861257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782" y="4182608"/>
            <a:ext cx="1971675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5454E0-F0DC-6A4B-65B0-1DE625789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438" y="1261177"/>
            <a:ext cx="6396038" cy="2783246"/>
          </a:xfrm>
          <a:prstGeom prst="rect">
            <a:avLst/>
          </a:prstGeom>
        </p:spPr>
      </p:pic>
      <p:sp>
        <p:nvSpPr>
          <p:cNvPr id="12" name="ZoneTexte 6">
            <a:extLst>
              <a:ext uri="{FF2B5EF4-FFF2-40B4-BE49-F238E27FC236}">
                <a16:creationId xmlns:a16="http://schemas.microsoft.com/office/drawing/2014/main" id="{44981548-0692-CA22-1A8A-7CCF094F7BA4}"/>
              </a:ext>
            </a:extLst>
          </p:cNvPr>
          <p:cNvSpPr txBox="1"/>
          <p:nvPr/>
        </p:nvSpPr>
        <p:spPr>
          <a:xfrm>
            <a:off x="1470903" y="4917572"/>
            <a:ext cx="829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 a perdu en ARI-score, mais ces modèles sont plus performants que les approches précédentes quand le nombre de données augmente drastiquement.</a:t>
            </a:r>
          </a:p>
        </p:txBody>
      </p:sp>
    </p:spTree>
    <p:extLst>
      <p:ext uri="{BB962C8B-B14F-4D97-AF65-F5344CB8AC3E}">
        <p14:creationId xmlns:p14="http://schemas.microsoft.com/office/powerpoint/2010/main" val="406285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3A28A92F-BA9A-7A6A-B05D-11E37CF866AC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9CAFF017-11F7-2D19-70CB-262C809E1175}"/>
              </a:ext>
            </a:extLst>
          </p:cNvPr>
          <p:cNvSpPr txBox="1"/>
          <p:nvPr/>
        </p:nvSpPr>
        <p:spPr>
          <a:xfrm>
            <a:off x="1876023" y="1113467"/>
            <a:ext cx="7538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>
                <a:solidFill>
                  <a:schemeClr val="bg1"/>
                </a:solidFill>
              </a:rPr>
              <a:t>Approche par </a:t>
            </a:r>
            <a:r>
              <a:rPr lang="fr-FR" sz="1600" b="1" u="sng" dirty="0" err="1">
                <a:solidFill>
                  <a:schemeClr val="bg1"/>
                </a:solidFill>
              </a:rPr>
              <a:t>UniversalSentenceEncoder</a:t>
            </a:r>
            <a:endParaRPr lang="fr-FR" sz="1600" b="1" u="sng" dirty="0">
              <a:solidFill>
                <a:schemeClr val="bg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1954DD8-6B74-EF03-7936-0F6EBD5825CB}"/>
              </a:ext>
            </a:extLst>
          </p:cNvPr>
          <p:cNvSpPr/>
          <p:nvPr/>
        </p:nvSpPr>
        <p:spPr>
          <a:xfrm>
            <a:off x="613228" y="1697048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8037E4F-A4A9-140C-DE14-ED4E5BFB5385}"/>
              </a:ext>
            </a:extLst>
          </p:cNvPr>
          <p:cNvSpPr txBox="1"/>
          <p:nvPr/>
        </p:nvSpPr>
        <p:spPr>
          <a:xfrm>
            <a:off x="1262130" y="1754698"/>
            <a:ext cx="999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L’idée est d’encoder des phrases complètes en vecteurs à 512 dimensions.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F512981-D364-0672-5DDF-CC52B3FC44EE}"/>
              </a:ext>
            </a:extLst>
          </p:cNvPr>
          <p:cNvSpPr/>
          <p:nvPr/>
        </p:nvSpPr>
        <p:spPr>
          <a:xfrm>
            <a:off x="613228" y="2479023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09D77B74-2BD4-E14F-E774-F3AB569FDDAB}"/>
              </a:ext>
            </a:extLst>
          </p:cNvPr>
          <p:cNvSpPr txBox="1"/>
          <p:nvPr/>
        </p:nvSpPr>
        <p:spPr>
          <a:xfrm>
            <a:off x="1262130" y="2549793"/>
            <a:ext cx="999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Il est très utile pour la classification de textes, la détection de paraphrases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07F959-1BE6-C503-6023-81B7835198FE}"/>
              </a:ext>
            </a:extLst>
          </p:cNvPr>
          <p:cNvSpPr/>
          <p:nvPr/>
        </p:nvSpPr>
        <p:spPr>
          <a:xfrm>
            <a:off x="613228" y="3391116"/>
            <a:ext cx="648902" cy="49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6">
            <a:extLst>
              <a:ext uri="{FF2B5EF4-FFF2-40B4-BE49-F238E27FC236}">
                <a16:creationId xmlns:a16="http://schemas.microsoft.com/office/drawing/2014/main" id="{A23C55C4-39A0-2274-E640-0C76E6D60196}"/>
              </a:ext>
            </a:extLst>
          </p:cNvPr>
          <p:cNvSpPr txBox="1"/>
          <p:nvPr/>
        </p:nvSpPr>
        <p:spPr>
          <a:xfrm>
            <a:off x="1262130" y="3344888"/>
            <a:ext cx="999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C’est un modèle pré-entrainé pour la version de base, disponible pour tous gratuitement : utile pour le </a:t>
            </a:r>
            <a:r>
              <a:rPr lang="fr-FR" dirty="0" err="1">
                <a:solidFill>
                  <a:schemeClr val="bg1"/>
                </a:solidFill>
              </a:rPr>
              <a:t>TransfertLearning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D69FF9-8A07-2CB6-C990-69D756E5DE28}"/>
              </a:ext>
            </a:extLst>
          </p:cNvPr>
          <p:cNvSpPr/>
          <p:nvPr/>
        </p:nvSpPr>
        <p:spPr>
          <a:xfrm>
            <a:off x="623607" y="4385154"/>
            <a:ext cx="648902" cy="49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41EE76A1-BBBE-8133-9C08-7D1C69230D31}"/>
              </a:ext>
            </a:extLst>
          </p:cNvPr>
          <p:cNvSpPr txBox="1"/>
          <p:nvPr/>
        </p:nvSpPr>
        <p:spPr>
          <a:xfrm>
            <a:off x="1262130" y="4433460"/>
            <a:ext cx="999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Fine-Tuning possible en fonction des problématiques des </a:t>
            </a:r>
            <a:r>
              <a:rPr lang="fr-FR" dirty="0" err="1">
                <a:solidFill>
                  <a:schemeClr val="bg1"/>
                </a:solidFill>
              </a:rPr>
              <a:t>DataScientists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86DDEF-00FF-1DE8-6290-21DB1F190BB1}"/>
              </a:ext>
            </a:extLst>
          </p:cNvPr>
          <p:cNvSpPr/>
          <p:nvPr/>
        </p:nvSpPr>
        <p:spPr>
          <a:xfrm>
            <a:off x="623607" y="5160952"/>
            <a:ext cx="648902" cy="49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6">
            <a:extLst>
              <a:ext uri="{FF2B5EF4-FFF2-40B4-BE49-F238E27FC236}">
                <a16:creationId xmlns:a16="http://schemas.microsoft.com/office/drawing/2014/main" id="{ACE4DF8C-36AA-66E9-19E2-B4904AA07EB8}"/>
              </a:ext>
            </a:extLst>
          </p:cNvPr>
          <p:cNvSpPr txBox="1"/>
          <p:nvPr/>
        </p:nvSpPr>
        <p:spPr>
          <a:xfrm>
            <a:off x="1262130" y="5111531"/>
            <a:ext cx="895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Architecture à 6 couches, </a:t>
            </a:r>
            <a:r>
              <a:rPr lang="fr-FR" dirty="0" err="1">
                <a:solidFill>
                  <a:schemeClr val="bg1"/>
                </a:solidFill>
              </a:rPr>
              <a:t>computing</a:t>
            </a:r>
            <a:r>
              <a:rPr lang="fr-FR" dirty="0">
                <a:solidFill>
                  <a:schemeClr val="bg1"/>
                </a:solidFill>
              </a:rPr>
              <a:t> time qui gonfle quand les phrases sont très longues</a:t>
            </a:r>
          </a:p>
        </p:txBody>
      </p:sp>
    </p:spTree>
    <p:extLst>
      <p:ext uri="{BB962C8B-B14F-4D97-AF65-F5344CB8AC3E}">
        <p14:creationId xmlns:p14="http://schemas.microsoft.com/office/powerpoint/2010/main" val="1114951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1BE8AC5-9825-2F45-61F5-8D2A531CF547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AB82E-59DB-B240-8BED-25D608B5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02" y="4873841"/>
            <a:ext cx="180975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7BD5B-C2FF-E1F3-2922-D66D68377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130" y="1431554"/>
            <a:ext cx="7877175" cy="3314700"/>
          </a:xfrm>
          <a:prstGeom prst="rect">
            <a:avLst/>
          </a:prstGeom>
        </p:spPr>
      </p:pic>
      <p:sp>
        <p:nvSpPr>
          <p:cNvPr id="13" name="ZoneTexte 6">
            <a:extLst>
              <a:ext uri="{FF2B5EF4-FFF2-40B4-BE49-F238E27FC236}">
                <a16:creationId xmlns:a16="http://schemas.microsoft.com/office/drawing/2014/main" id="{AFA58302-E25A-9820-BD4E-3AC22F39078F}"/>
              </a:ext>
            </a:extLst>
          </p:cNvPr>
          <p:cNvSpPr txBox="1"/>
          <p:nvPr/>
        </p:nvSpPr>
        <p:spPr>
          <a:xfrm>
            <a:off x="2279249" y="5241780"/>
            <a:ext cx="829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 a gagné en performances vis-à-vis du W2v</a:t>
            </a:r>
          </a:p>
        </p:txBody>
      </p:sp>
    </p:spTree>
    <p:extLst>
      <p:ext uri="{BB962C8B-B14F-4D97-AF65-F5344CB8AC3E}">
        <p14:creationId xmlns:p14="http://schemas.microsoft.com/office/powerpoint/2010/main" val="3346961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3A28A92F-BA9A-7A6A-B05D-11E37CF866AC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9CAFF017-11F7-2D19-70CB-262C809E1175}"/>
              </a:ext>
            </a:extLst>
          </p:cNvPr>
          <p:cNvSpPr txBox="1"/>
          <p:nvPr/>
        </p:nvSpPr>
        <p:spPr>
          <a:xfrm>
            <a:off x="1876023" y="1113467"/>
            <a:ext cx="7538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>
                <a:solidFill>
                  <a:schemeClr val="bg1"/>
                </a:solidFill>
              </a:rPr>
              <a:t>Approche par BERT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1954DD8-6B74-EF03-7936-0F6EBD5825CB}"/>
              </a:ext>
            </a:extLst>
          </p:cNvPr>
          <p:cNvSpPr/>
          <p:nvPr/>
        </p:nvSpPr>
        <p:spPr>
          <a:xfrm>
            <a:off x="613228" y="1697048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8037E4F-A4A9-140C-DE14-ED4E5BFB5385}"/>
              </a:ext>
            </a:extLst>
          </p:cNvPr>
          <p:cNvSpPr txBox="1"/>
          <p:nvPr/>
        </p:nvSpPr>
        <p:spPr>
          <a:xfrm>
            <a:off x="1272509" y="1482182"/>
            <a:ext cx="9991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Développé par Google, ce modèle propose une approche </a:t>
            </a:r>
            <a:r>
              <a:rPr lang="fr-FR" dirty="0" err="1">
                <a:solidFill>
                  <a:schemeClr val="bg1"/>
                </a:solidFill>
              </a:rPr>
              <a:t>bi-directionnelle</a:t>
            </a:r>
            <a:r>
              <a:rPr lang="fr-FR" dirty="0">
                <a:solidFill>
                  <a:schemeClr val="bg1"/>
                </a:solidFill>
              </a:rPr>
              <a:t> dans le </a:t>
            </a:r>
            <a:r>
              <a:rPr lang="fr-FR" dirty="0" err="1">
                <a:solidFill>
                  <a:schemeClr val="bg1"/>
                </a:solidFill>
              </a:rPr>
              <a:t>parsing</a:t>
            </a:r>
            <a:r>
              <a:rPr lang="fr-FR" dirty="0">
                <a:solidFill>
                  <a:schemeClr val="bg1"/>
                </a:solidFill>
              </a:rPr>
              <a:t> d’un document (les précédent n’utilisaient que le sens de lecture), ce qui permet de mieux le comprendre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07F959-1BE6-C503-6023-81B7835198FE}"/>
              </a:ext>
            </a:extLst>
          </p:cNvPr>
          <p:cNvSpPr/>
          <p:nvPr/>
        </p:nvSpPr>
        <p:spPr>
          <a:xfrm>
            <a:off x="613228" y="2816055"/>
            <a:ext cx="648902" cy="49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ZoneTexte 6">
            <a:extLst>
              <a:ext uri="{FF2B5EF4-FFF2-40B4-BE49-F238E27FC236}">
                <a16:creationId xmlns:a16="http://schemas.microsoft.com/office/drawing/2014/main" id="{A23C55C4-39A0-2274-E640-0C76E6D60196}"/>
              </a:ext>
            </a:extLst>
          </p:cNvPr>
          <p:cNvSpPr txBox="1"/>
          <p:nvPr/>
        </p:nvSpPr>
        <p:spPr>
          <a:xfrm>
            <a:off x="1262130" y="2739854"/>
            <a:ext cx="9991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Nécessite un pré-traitement de l’input, à savoir une tokenisation des mots ainsi qu’un ajout de </a:t>
            </a:r>
            <a:r>
              <a:rPr lang="fr-FR" dirty="0" err="1">
                <a:solidFill>
                  <a:schemeClr val="bg1"/>
                </a:solidFill>
              </a:rPr>
              <a:t>token</a:t>
            </a:r>
            <a:r>
              <a:rPr lang="fr-FR" dirty="0">
                <a:solidFill>
                  <a:schemeClr val="bg1"/>
                </a:solidFill>
              </a:rPr>
              <a:t> au début et à la fin de chaque phrase. Il faudra également ajouter un marqueur à chaque phrase.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D69FF9-8A07-2CB6-C990-69D756E5DE28}"/>
              </a:ext>
            </a:extLst>
          </p:cNvPr>
          <p:cNvSpPr/>
          <p:nvPr/>
        </p:nvSpPr>
        <p:spPr>
          <a:xfrm>
            <a:off x="613228" y="4115682"/>
            <a:ext cx="648902" cy="49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86DDEF-00FF-1DE8-6290-21DB1F190BB1}"/>
              </a:ext>
            </a:extLst>
          </p:cNvPr>
          <p:cNvSpPr/>
          <p:nvPr/>
        </p:nvSpPr>
        <p:spPr>
          <a:xfrm>
            <a:off x="623607" y="5160952"/>
            <a:ext cx="648902" cy="49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6">
            <a:extLst>
              <a:ext uri="{FF2B5EF4-FFF2-40B4-BE49-F238E27FC236}">
                <a16:creationId xmlns:a16="http://schemas.microsoft.com/office/drawing/2014/main" id="{ACE4DF8C-36AA-66E9-19E2-B4904AA07EB8}"/>
              </a:ext>
            </a:extLst>
          </p:cNvPr>
          <p:cNvSpPr txBox="1"/>
          <p:nvPr/>
        </p:nvSpPr>
        <p:spPr>
          <a:xfrm>
            <a:off x="1262130" y="5251204"/>
            <a:ext cx="895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Architecture à 12 couches d’encodeurs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81D2A4-D8C8-D7F4-6E08-62700380E35C}"/>
              </a:ext>
            </a:extLst>
          </p:cNvPr>
          <p:cNvSpPr txBox="1"/>
          <p:nvPr/>
        </p:nvSpPr>
        <p:spPr>
          <a:xfrm>
            <a:off x="1311019" y="4053534"/>
            <a:ext cx="895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 permis des progrès considérables en Natural </a:t>
            </a:r>
            <a:r>
              <a:rPr lang="fr-FR" dirty="0" err="1">
                <a:solidFill>
                  <a:schemeClr val="bg1"/>
                </a:solidFill>
              </a:rPr>
              <a:t>Language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Processing</a:t>
            </a:r>
            <a:r>
              <a:rPr lang="fr-FR" dirty="0">
                <a:solidFill>
                  <a:schemeClr val="bg1"/>
                </a:solidFill>
              </a:rPr>
              <a:t> dans l’apprentissage des relations contextuelles entre les mots.</a:t>
            </a:r>
          </a:p>
        </p:txBody>
      </p:sp>
    </p:spTree>
    <p:extLst>
      <p:ext uri="{BB962C8B-B14F-4D97-AF65-F5344CB8AC3E}">
        <p14:creationId xmlns:p14="http://schemas.microsoft.com/office/powerpoint/2010/main" val="423366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3348E90-5BDD-2691-72FB-0304BE7A30E7}"/>
              </a:ext>
            </a:extLst>
          </p:cNvPr>
          <p:cNvSpPr txBox="1"/>
          <p:nvPr/>
        </p:nvSpPr>
        <p:spPr>
          <a:xfrm>
            <a:off x="1369452" y="682580"/>
            <a:ext cx="909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Mise en contexte du projet et de la problématique</a:t>
            </a:r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6F855DDB-2D53-6829-3B7D-4E49002491E9}"/>
              </a:ext>
            </a:extLst>
          </p:cNvPr>
          <p:cNvSpPr txBox="1"/>
          <p:nvPr/>
        </p:nvSpPr>
        <p:spPr>
          <a:xfrm>
            <a:off x="793688" y="1582340"/>
            <a:ext cx="102440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Notre entreprise « Place de marché » souhaite lancer une marketplace de e-commerce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Via une photo et une description, des vendeurs proposent des articles à des acheteurs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Pour fluidifier l’expérience de nos utilisateurs, nous souhaitons automatiser la tâche d’attribution de la catégorie d’un article. L’enjeu est d’autant plus important car notre entreprise se doit de passer à l’échelle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Ce projet consiste en la réalisation d’une première étude de faisabilité d’un moteur de classification automatique d’articles, basé sur une image et une description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25DB0-A44E-CF51-B1ED-7A15CCBA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59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1615BF08-44D5-097E-41F8-1FCA50A589A7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03AA8-E2A0-C027-6743-2A2CB6109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694" y="4650465"/>
            <a:ext cx="1819275" cy="238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75ED8-851E-5438-E9E5-596CDAD22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178" y="1477947"/>
            <a:ext cx="7905750" cy="3657600"/>
          </a:xfrm>
          <a:prstGeom prst="rect">
            <a:avLst/>
          </a:prstGeom>
        </p:spPr>
      </p:pic>
      <p:sp>
        <p:nvSpPr>
          <p:cNvPr id="8" name="ZoneTexte 6">
            <a:extLst>
              <a:ext uri="{FF2B5EF4-FFF2-40B4-BE49-F238E27FC236}">
                <a16:creationId xmlns:a16="http://schemas.microsoft.com/office/drawing/2014/main" id="{B36723DD-AD43-B48F-39E4-07AA8BB73FA6}"/>
              </a:ext>
            </a:extLst>
          </p:cNvPr>
          <p:cNvSpPr txBox="1"/>
          <p:nvPr/>
        </p:nvSpPr>
        <p:spPr>
          <a:xfrm>
            <a:off x="2732012" y="5195387"/>
            <a:ext cx="53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Performances en-deçà de l’approche USE</a:t>
            </a:r>
          </a:p>
        </p:txBody>
      </p:sp>
    </p:spTree>
    <p:extLst>
      <p:ext uri="{BB962C8B-B14F-4D97-AF65-F5344CB8AC3E}">
        <p14:creationId xmlns:p14="http://schemas.microsoft.com/office/powerpoint/2010/main" val="3901208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A22A9AA0-7C1B-EEFF-E3F4-F221DF8A647A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4) Traitement des images / clustering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3886965-83D3-53EC-2982-1B6D8230352C}"/>
              </a:ext>
            </a:extLst>
          </p:cNvPr>
          <p:cNvSpPr/>
          <p:nvPr/>
        </p:nvSpPr>
        <p:spPr>
          <a:xfrm>
            <a:off x="613228" y="2398384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2320DA62-9C5E-B0A8-6CB7-5B20B8801BCD}"/>
              </a:ext>
            </a:extLst>
          </p:cNvPr>
          <p:cNvSpPr txBox="1"/>
          <p:nvPr/>
        </p:nvSpPr>
        <p:spPr>
          <a:xfrm>
            <a:off x="3011031" y="1327716"/>
            <a:ext cx="576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Comment pouvons nous faire parler nos images ?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D8A905A9-7F6C-6900-5562-BEFC37F56497}"/>
              </a:ext>
            </a:extLst>
          </p:cNvPr>
          <p:cNvSpPr txBox="1"/>
          <p:nvPr/>
        </p:nvSpPr>
        <p:spPr>
          <a:xfrm>
            <a:off x="1262130" y="2317534"/>
            <a:ext cx="999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Scale</a:t>
            </a:r>
            <a:r>
              <a:rPr lang="fr-FR" dirty="0">
                <a:solidFill>
                  <a:schemeClr val="bg1"/>
                </a:solidFill>
              </a:rPr>
              <a:t>-Invariant-</a:t>
            </a:r>
            <a:r>
              <a:rPr lang="fr-FR" dirty="0" err="1">
                <a:solidFill>
                  <a:schemeClr val="bg1"/>
                </a:solidFill>
              </a:rPr>
              <a:t>Feature</a:t>
            </a:r>
            <a:r>
              <a:rPr lang="fr-FR" dirty="0">
                <a:solidFill>
                  <a:schemeClr val="bg1"/>
                </a:solidFill>
              </a:rPr>
              <a:t>-</a:t>
            </a:r>
            <a:r>
              <a:rPr lang="fr-FR" dirty="0" err="1">
                <a:solidFill>
                  <a:schemeClr val="bg1"/>
                </a:solidFill>
              </a:rPr>
              <a:t>Transform</a:t>
            </a:r>
            <a:r>
              <a:rPr lang="fr-FR" dirty="0">
                <a:solidFill>
                  <a:schemeClr val="bg1"/>
                </a:solidFill>
              </a:rPr>
              <a:t> : Algorithme permettant de détecter et d’identifier des éléments similaires entre différentes images numériques.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B946CB-A907-EADE-4FF3-2335A2EC9B60}"/>
              </a:ext>
            </a:extLst>
          </p:cNvPr>
          <p:cNvSpPr/>
          <p:nvPr/>
        </p:nvSpPr>
        <p:spPr>
          <a:xfrm>
            <a:off x="613228" y="3382545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DDE1E9CF-C0B1-C023-54BF-5B15D3339AA9}"/>
              </a:ext>
            </a:extLst>
          </p:cNvPr>
          <p:cNvSpPr txBox="1"/>
          <p:nvPr/>
        </p:nvSpPr>
        <p:spPr>
          <a:xfrm>
            <a:off x="1262130" y="3044715"/>
            <a:ext cx="9991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Pour chaque image, nous calculerons les </a:t>
            </a:r>
            <a:r>
              <a:rPr lang="fr-FR" b="1" u="sng" dirty="0">
                <a:solidFill>
                  <a:schemeClr val="bg1"/>
                </a:solidFill>
              </a:rPr>
              <a:t>descripteurs SIFT </a:t>
            </a:r>
            <a:r>
              <a:rPr lang="fr-FR" dirty="0">
                <a:solidFill>
                  <a:schemeClr val="bg1"/>
                </a:solidFill>
              </a:rPr>
              <a:t>qui sont des vecteurs, provenant d’analyses locales de l’image, caractérisant le contenu visuel de l’image le plus indépendamment possible de l’échelle, du cadrage, de l’angle d’observation et de l’exposition.</a:t>
            </a:r>
            <a:endParaRPr lang="fr-FR" b="1" u="sng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5C8E5BB-AE33-3B5E-E062-D5381F013305}"/>
              </a:ext>
            </a:extLst>
          </p:cNvPr>
          <p:cNvSpPr/>
          <p:nvPr/>
        </p:nvSpPr>
        <p:spPr>
          <a:xfrm>
            <a:off x="613228" y="4582874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84258D27-09D1-251D-E049-DBD7948286AD}"/>
              </a:ext>
            </a:extLst>
          </p:cNvPr>
          <p:cNvSpPr txBox="1"/>
          <p:nvPr/>
        </p:nvSpPr>
        <p:spPr>
          <a:xfrm>
            <a:off x="1333151" y="4544794"/>
            <a:ext cx="999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Deux objets proches catégoriquement auront donc beaucoup de chance d’avoir des descripteurs SIFT proches, on peut les utiliser pour comparer des images.</a:t>
            </a:r>
          </a:p>
        </p:txBody>
      </p:sp>
    </p:spTree>
    <p:extLst>
      <p:ext uri="{BB962C8B-B14F-4D97-AF65-F5344CB8AC3E}">
        <p14:creationId xmlns:p14="http://schemas.microsoft.com/office/powerpoint/2010/main" val="242800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261F878D-24A4-91CC-37BB-3D5CD7826FAA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4) Traitement des images / clustering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02D913C-CDD7-6C52-C4C8-6C138FB7202C}"/>
              </a:ext>
            </a:extLst>
          </p:cNvPr>
          <p:cNvSpPr/>
          <p:nvPr/>
        </p:nvSpPr>
        <p:spPr>
          <a:xfrm>
            <a:off x="613228" y="1394354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542875F8-9988-4034-3445-FDEA91A56802}"/>
              </a:ext>
            </a:extLst>
          </p:cNvPr>
          <p:cNvSpPr txBox="1"/>
          <p:nvPr/>
        </p:nvSpPr>
        <p:spPr>
          <a:xfrm>
            <a:off x="1484071" y="1452004"/>
            <a:ext cx="999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Récupération de nos images dans une liste, puis lecture de ces dernières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A4DF3-122E-3A87-0653-BCCF6688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46" y="1822085"/>
            <a:ext cx="3583804" cy="185213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507CE6-3739-721D-7CB3-587A55E1FF11}"/>
              </a:ext>
            </a:extLst>
          </p:cNvPr>
          <p:cNvSpPr/>
          <p:nvPr/>
        </p:nvSpPr>
        <p:spPr>
          <a:xfrm>
            <a:off x="613228" y="4185135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ZoneTexte 6">
            <a:extLst>
              <a:ext uri="{FF2B5EF4-FFF2-40B4-BE49-F238E27FC236}">
                <a16:creationId xmlns:a16="http://schemas.microsoft.com/office/drawing/2014/main" id="{52926818-38BC-2D23-4F83-3B946AEC4F8C}"/>
              </a:ext>
            </a:extLst>
          </p:cNvPr>
          <p:cNvSpPr txBox="1"/>
          <p:nvPr/>
        </p:nvSpPr>
        <p:spPr>
          <a:xfrm>
            <a:off x="1262130" y="4242785"/>
            <a:ext cx="508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Création des </a:t>
            </a:r>
            <a:r>
              <a:rPr lang="fr-FR" dirty="0" err="1">
                <a:solidFill>
                  <a:schemeClr val="bg1"/>
                </a:solidFill>
              </a:rPr>
              <a:t>keyspoints</a:t>
            </a:r>
            <a:r>
              <a:rPr lang="fr-FR" dirty="0">
                <a:solidFill>
                  <a:schemeClr val="bg1"/>
                </a:solidFill>
              </a:rPr>
              <a:t>/descripteurs </a:t>
            </a:r>
            <a:r>
              <a:rPr lang="fr-FR" dirty="0" err="1">
                <a:solidFill>
                  <a:schemeClr val="bg1"/>
                </a:solidFill>
              </a:rPr>
              <a:t>sift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1A1BDD-39CD-0675-4F8D-F5FB75E2E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79" y="4797826"/>
            <a:ext cx="2812234" cy="10456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5C7368-E8C9-8B69-3156-91394860A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562" y="4797826"/>
            <a:ext cx="47244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9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7E0FC9E0-8643-ECF6-88F0-8875C6162BDE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4) Traitement des images / clustering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AFB86F0-C846-EC6A-2604-4C354A0E6E0E}"/>
              </a:ext>
            </a:extLst>
          </p:cNvPr>
          <p:cNvSpPr/>
          <p:nvPr/>
        </p:nvSpPr>
        <p:spPr>
          <a:xfrm>
            <a:off x="613228" y="1394354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C3031134-1983-A645-5E6B-65D0B0C4F673}"/>
              </a:ext>
            </a:extLst>
          </p:cNvPr>
          <p:cNvSpPr txBox="1"/>
          <p:nvPr/>
        </p:nvSpPr>
        <p:spPr>
          <a:xfrm>
            <a:off x="1271008" y="1452004"/>
            <a:ext cx="868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Clustering des descripteurs (3009 clusters) par la méthode du k-</a:t>
            </a:r>
            <a:r>
              <a:rPr lang="fr-FR" dirty="0" err="1">
                <a:solidFill>
                  <a:schemeClr val="bg1"/>
                </a:solidFill>
              </a:rPr>
              <a:t>means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A616E-421D-4EB4-8071-9BCA9154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79" y="1974135"/>
            <a:ext cx="3267075" cy="371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B832D9-0983-7000-5144-C010C3EB5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79" y="2356707"/>
            <a:ext cx="3838575" cy="228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E3ADC47-72BC-F282-D38F-9B658E80BE80}"/>
              </a:ext>
            </a:extLst>
          </p:cNvPr>
          <p:cNvSpPr/>
          <p:nvPr/>
        </p:nvSpPr>
        <p:spPr>
          <a:xfrm>
            <a:off x="609874" y="2969800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ZoneTexte 6">
            <a:extLst>
              <a:ext uri="{FF2B5EF4-FFF2-40B4-BE49-F238E27FC236}">
                <a16:creationId xmlns:a16="http://schemas.microsoft.com/office/drawing/2014/main" id="{DB1B7102-0136-3165-9E40-419C2414AEF7}"/>
              </a:ext>
            </a:extLst>
          </p:cNvPr>
          <p:cNvSpPr txBox="1"/>
          <p:nvPr/>
        </p:nvSpPr>
        <p:spPr>
          <a:xfrm>
            <a:off x="1258775" y="3021612"/>
            <a:ext cx="9474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Création des </a:t>
            </a:r>
            <a:r>
              <a:rPr lang="fr-FR" dirty="0" err="1">
                <a:solidFill>
                  <a:schemeClr val="bg1"/>
                </a:solidFill>
              </a:rPr>
              <a:t>features</a:t>
            </a:r>
            <a:r>
              <a:rPr lang="fr-FR" dirty="0">
                <a:solidFill>
                  <a:schemeClr val="bg1"/>
                </a:solidFill>
              </a:rPr>
              <a:t> des images de la manière suivante :</a:t>
            </a:r>
          </a:p>
          <a:p>
            <a:r>
              <a:rPr lang="fr-FR" dirty="0">
                <a:solidFill>
                  <a:schemeClr val="bg1"/>
                </a:solidFill>
              </a:rPr>
              <a:t>      1) Prédiction des numéros de clusters pour chaque descripteur d’une image</a:t>
            </a:r>
          </a:p>
          <a:p>
            <a:r>
              <a:rPr lang="fr-FR" dirty="0">
                <a:solidFill>
                  <a:schemeClr val="bg1"/>
                </a:solidFill>
              </a:rPr>
              <a:t>      2) Création d’un histogramme pour chaque image dans lequel on compte le nombre de descripteurs par cluster.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FCBE2-D0BB-6347-32C2-CBD521BF1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814" y="3965787"/>
            <a:ext cx="2371046" cy="19888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42E880-0985-3730-6108-4C6ADE766E9A}"/>
              </a:ext>
            </a:extLst>
          </p:cNvPr>
          <p:cNvSpPr txBox="1"/>
          <p:nvPr/>
        </p:nvSpPr>
        <p:spPr>
          <a:xfrm>
            <a:off x="5166574" y="5987826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</a:rPr>
              <a:t>Exemple d’histogramme d’une image</a:t>
            </a:r>
          </a:p>
          <a:p>
            <a:endParaRPr 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3540779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79C00596-E84B-9C83-3283-290C5B62EFBF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4) Traitement des images / clustering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2A29B92-24A4-6A48-7BBC-714D31882F05}"/>
              </a:ext>
            </a:extLst>
          </p:cNvPr>
          <p:cNvSpPr/>
          <p:nvPr/>
        </p:nvSpPr>
        <p:spPr>
          <a:xfrm>
            <a:off x="613228" y="1394354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08E83AA-32D1-9CF8-A6EE-BBBBE4A370C8}"/>
              </a:ext>
            </a:extLst>
          </p:cNvPr>
          <p:cNvSpPr/>
          <p:nvPr/>
        </p:nvSpPr>
        <p:spPr>
          <a:xfrm>
            <a:off x="561463" y="4339823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DD696CA8-A25E-DB8E-72B3-87B59607C41F}"/>
              </a:ext>
            </a:extLst>
          </p:cNvPr>
          <p:cNvSpPr txBox="1"/>
          <p:nvPr/>
        </p:nvSpPr>
        <p:spPr>
          <a:xfrm>
            <a:off x="1262130" y="1311226"/>
            <a:ext cx="868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Réduction de dimension par PCA pour dé-</a:t>
            </a:r>
            <a:r>
              <a:rPr lang="fr-FR" dirty="0" err="1">
                <a:solidFill>
                  <a:schemeClr val="bg1"/>
                </a:solidFill>
              </a:rPr>
              <a:t>correler</a:t>
            </a:r>
            <a:r>
              <a:rPr lang="fr-FR" dirty="0">
                <a:solidFill>
                  <a:schemeClr val="bg1"/>
                </a:solidFill>
              </a:rPr>
              <a:t> les variables, en gardant un seuil de variance de 0,99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25F2B2-793B-017B-0AA9-699C284F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96" y="2155316"/>
            <a:ext cx="5229225" cy="1485900"/>
          </a:xfrm>
          <a:prstGeom prst="rect">
            <a:avLst/>
          </a:prstGeom>
        </p:spPr>
      </p:pic>
      <p:sp>
        <p:nvSpPr>
          <p:cNvPr id="10" name="ZoneTexte 6">
            <a:extLst>
              <a:ext uri="{FF2B5EF4-FFF2-40B4-BE49-F238E27FC236}">
                <a16:creationId xmlns:a16="http://schemas.microsoft.com/office/drawing/2014/main" id="{7B61CDB9-4C6E-C29F-A7CE-D4E407F57042}"/>
              </a:ext>
            </a:extLst>
          </p:cNvPr>
          <p:cNvSpPr txBox="1"/>
          <p:nvPr/>
        </p:nvSpPr>
        <p:spPr>
          <a:xfrm>
            <a:off x="1210365" y="4229432"/>
            <a:ext cx="868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allons ensuite représenter nos données en deux dimension par un t-SNE, simplifié par notre réduction de dimensions précédente</a:t>
            </a:r>
          </a:p>
        </p:txBody>
      </p:sp>
    </p:spTree>
    <p:extLst>
      <p:ext uri="{BB962C8B-B14F-4D97-AF65-F5344CB8AC3E}">
        <p14:creationId xmlns:p14="http://schemas.microsoft.com/office/powerpoint/2010/main" val="1074736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7F932556-0970-4882-8407-02E3C3889904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4) Traitement des images /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DCE20-5156-E47A-4A5D-6A8C7559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8" y="1634130"/>
            <a:ext cx="3809038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12551-45D5-A7A1-47A4-02D787B33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37" y="1531412"/>
            <a:ext cx="3986213" cy="3014125"/>
          </a:xfrm>
          <a:prstGeom prst="rect">
            <a:avLst/>
          </a:prstGeom>
        </p:spPr>
      </p:pic>
      <p:sp>
        <p:nvSpPr>
          <p:cNvPr id="8" name="ZoneTexte 6">
            <a:extLst>
              <a:ext uri="{FF2B5EF4-FFF2-40B4-BE49-F238E27FC236}">
                <a16:creationId xmlns:a16="http://schemas.microsoft.com/office/drawing/2014/main" id="{2D620C47-D961-87AC-DC8B-2BD2BAD38712}"/>
              </a:ext>
            </a:extLst>
          </p:cNvPr>
          <p:cNvSpPr txBox="1"/>
          <p:nvPr/>
        </p:nvSpPr>
        <p:spPr>
          <a:xfrm>
            <a:off x="1690754" y="4974193"/>
            <a:ext cx="8539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Cette représentation est difficilement interprétable, et l’ARI-score semble très mauvais, ce qui n’est pas si étonnant au vu de la grande quantité de </a:t>
            </a:r>
            <a:r>
              <a:rPr lang="fr-FR" dirty="0" err="1">
                <a:solidFill>
                  <a:schemeClr val="bg1"/>
                </a:solidFill>
              </a:rPr>
              <a:t>features</a:t>
            </a:r>
            <a:r>
              <a:rPr lang="fr-FR" dirty="0">
                <a:solidFill>
                  <a:schemeClr val="bg1"/>
                </a:solidFill>
              </a:rPr>
              <a:t> observées sur les images en règle générale</a:t>
            </a:r>
          </a:p>
        </p:txBody>
      </p:sp>
    </p:spTree>
    <p:extLst>
      <p:ext uri="{BB962C8B-B14F-4D97-AF65-F5344CB8AC3E}">
        <p14:creationId xmlns:p14="http://schemas.microsoft.com/office/powerpoint/2010/main" val="1312510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CF2736DB-A0FA-2EB7-3459-ECC3A38970AE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4) Traitement des images / clustering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2AE928BB-07C0-A41F-BD46-12718E6D3F24}"/>
              </a:ext>
            </a:extLst>
          </p:cNvPr>
          <p:cNvSpPr txBox="1"/>
          <p:nvPr/>
        </p:nvSpPr>
        <p:spPr>
          <a:xfrm>
            <a:off x="2104623" y="1113467"/>
            <a:ext cx="7538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>
                <a:solidFill>
                  <a:schemeClr val="bg1"/>
                </a:solidFill>
              </a:rPr>
              <a:t>Approche par Réseau de Neurones </a:t>
            </a:r>
            <a:r>
              <a:rPr lang="fr-FR" sz="1600" b="1" u="sng" dirty="0" err="1">
                <a:solidFill>
                  <a:schemeClr val="bg1"/>
                </a:solidFill>
              </a:rPr>
              <a:t>Convolutionnels</a:t>
            </a:r>
            <a:endParaRPr lang="fr-FR" sz="1600" b="1" u="sng" dirty="0">
              <a:solidFill>
                <a:schemeClr val="bg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5E60234-E6A4-733B-0BA3-E0215CD3A7B9}"/>
              </a:ext>
            </a:extLst>
          </p:cNvPr>
          <p:cNvSpPr/>
          <p:nvPr/>
        </p:nvSpPr>
        <p:spPr>
          <a:xfrm>
            <a:off x="613228" y="1758548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E45FA4-6A69-48A3-F6C6-223B4FE2A027}"/>
              </a:ext>
            </a:extLst>
          </p:cNvPr>
          <p:cNvSpPr/>
          <p:nvPr/>
        </p:nvSpPr>
        <p:spPr>
          <a:xfrm>
            <a:off x="609873" y="3935804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8185C3-CF62-F700-3C89-800F8C2533A2}"/>
              </a:ext>
            </a:extLst>
          </p:cNvPr>
          <p:cNvSpPr txBox="1"/>
          <p:nvPr/>
        </p:nvSpPr>
        <p:spPr>
          <a:xfrm>
            <a:off x="1258775" y="3836485"/>
            <a:ext cx="561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Seul pré-traitement </a:t>
            </a:r>
            <a:r>
              <a:rPr lang="fr-FR" dirty="0" err="1">
                <a:solidFill>
                  <a:schemeClr val="bg1"/>
                </a:solidFill>
              </a:rPr>
              <a:t>nécéssaire</a:t>
            </a:r>
            <a:r>
              <a:rPr lang="fr-FR" dirty="0">
                <a:solidFill>
                  <a:schemeClr val="bg1"/>
                </a:solidFill>
              </a:rPr>
              <a:t> : Les images en input doivent être en format RGB 224*224</a:t>
            </a:r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0C7CFAA3-706A-3B1E-BBFB-B2EB1B448D14}"/>
              </a:ext>
            </a:extLst>
          </p:cNvPr>
          <p:cNvSpPr txBox="1"/>
          <p:nvPr/>
        </p:nvSpPr>
        <p:spPr>
          <a:xfrm>
            <a:off x="1262130" y="1677698"/>
            <a:ext cx="868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 utilise le célèbre VGG-16, qui est l’un des modèles avec la meilleure précision sur la base de données </a:t>
            </a:r>
            <a:r>
              <a:rPr lang="fr-FR" dirty="0" err="1">
                <a:solidFill>
                  <a:schemeClr val="bg1"/>
                </a:solidFill>
              </a:rPr>
              <a:t>ImageNet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E27CA9-FF9C-874F-0A08-A0A6601E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891" y="2125414"/>
            <a:ext cx="3326001" cy="253506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3DC4049-7814-1C5E-A04C-982FB0C9FC40}"/>
              </a:ext>
            </a:extLst>
          </p:cNvPr>
          <p:cNvSpPr/>
          <p:nvPr/>
        </p:nvSpPr>
        <p:spPr>
          <a:xfrm>
            <a:off x="609873" y="5191125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ZoneTexte 6">
            <a:extLst>
              <a:ext uri="{FF2B5EF4-FFF2-40B4-BE49-F238E27FC236}">
                <a16:creationId xmlns:a16="http://schemas.microsoft.com/office/drawing/2014/main" id="{EB15BEB4-C752-3B40-1F07-98F6197B357C}"/>
              </a:ext>
            </a:extLst>
          </p:cNvPr>
          <p:cNvSpPr txBox="1"/>
          <p:nvPr/>
        </p:nvSpPr>
        <p:spPr>
          <a:xfrm>
            <a:off x="1251524" y="4971776"/>
            <a:ext cx="8932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Dans notre cas de figure, nous n’avons que peu d’images : nous allons utiliser le </a:t>
            </a:r>
            <a:r>
              <a:rPr lang="fr-FR" dirty="0" err="1">
                <a:solidFill>
                  <a:schemeClr val="bg1"/>
                </a:solidFill>
              </a:rPr>
              <a:t>TransferLearning</a:t>
            </a:r>
            <a:r>
              <a:rPr lang="fr-FR" dirty="0">
                <a:solidFill>
                  <a:schemeClr val="bg1"/>
                </a:solidFill>
              </a:rPr>
              <a:t> pour extraire les </a:t>
            </a:r>
            <a:r>
              <a:rPr lang="fr-FR" dirty="0" err="1">
                <a:solidFill>
                  <a:schemeClr val="bg1"/>
                </a:solidFill>
              </a:rPr>
              <a:t>features</a:t>
            </a:r>
            <a:r>
              <a:rPr lang="fr-FR" dirty="0">
                <a:solidFill>
                  <a:schemeClr val="bg1"/>
                </a:solidFill>
              </a:rPr>
              <a:t> de notre jeu de données en retirant la dernière couche du modèle pour la remplacer par un classifieur.</a:t>
            </a:r>
          </a:p>
        </p:txBody>
      </p:sp>
    </p:spTree>
    <p:extLst>
      <p:ext uri="{BB962C8B-B14F-4D97-AF65-F5344CB8AC3E}">
        <p14:creationId xmlns:p14="http://schemas.microsoft.com/office/powerpoint/2010/main" val="1100112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D7D0652A-3E77-6D6D-E7A6-803BE029299D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4) Traitement des images / clustering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A4B25BE-FC21-1BAF-60BD-B33F0A2A4662}"/>
              </a:ext>
            </a:extLst>
          </p:cNvPr>
          <p:cNvSpPr/>
          <p:nvPr/>
        </p:nvSpPr>
        <p:spPr>
          <a:xfrm>
            <a:off x="698650" y="1524647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CBD42A01-AC82-496D-6414-A96EE8182B6E}"/>
              </a:ext>
            </a:extLst>
          </p:cNvPr>
          <p:cNvSpPr txBox="1"/>
          <p:nvPr/>
        </p:nvSpPr>
        <p:spPr>
          <a:xfrm>
            <a:off x="1347552" y="1443797"/>
            <a:ext cx="868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effectuons une réduction de dimension des </a:t>
            </a:r>
            <a:r>
              <a:rPr lang="fr-FR" dirty="0" err="1">
                <a:solidFill>
                  <a:schemeClr val="bg1"/>
                </a:solidFill>
              </a:rPr>
              <a:t>features</a:t>
            </a:r>
            <a:r>
              <a:rPr lang="fr-FR" dirty="0">
                <a:solidFill>
                  <a:schemeClr val="bg1"/>
                </a:solidFill>
              </a:rPr>
              <a:t> extraites puis représentons nos données dans un espace à deux dimensions.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474BE-A049-E701-4E9E-4749274FB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34" y="2145706"/>
            <a:ext cx="3880606" cy="2772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85DB9E-758A-7EDD-7EE4-6C3776BF0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795" y="2070438"/>
            <a:ext cx="3688024" cy="2848177"/>
          </a:xfrm>
          <a:prstGeom prst="rect">
            <a:avLst/>
          </a:prstGeom>
        </p:spPr>
      </p:pic>
      <p:sp>
        <p:nvSpPr>
          <p:cNvPr id="10" name="ZoneTexte 6">
            <a:extLst>
              <a:ext uri="{FF2B5EF4-FFF2-40B4-BE49-F238E27FC236}">
                <a16:creationId xmlns:a16="http://schemas.microsoft.com/office/drawing/2014/main" id="{6D54D4A2-411D-FE2B-F8CA-936E01360EC6}"/>
              </a:ext>
            </a:extLst>
          </p:cNvPr>
          <p:cNvSpPr txBox="1"/>
          <p:nvPr/>
        </p:nvSpPr>
        <p:spPr>
          <a:xfrm>
            <a:off x="1776882" y="5222090"/>
            <a:ext cx="853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Même constat que précédemment, mais regardons quelques clusters en particulier, en affichant un </a:t>
            </a:r>
            <a:r>
              <a:rPr lang="fr-FR" dirty="0" err="1">
                <a:solidFill>
                  <a:schemeClr val="bg1"/>
                </a:solidFill>
              </a:rPr>
              <a:t>sample</a:t>
            </a:r>
            <a:r>
              <a:rPr lang="fr-FR" dirty="0">
                <a:solidFill>
                  <a:schemeClr val="bg1"/>
                </a:solidFill>
              </a:rPr>
              <a:t> de leurs individus</a:t>
            </a:r>
          </a:p>
        </p:txBody>
      </p:sp>
    </p:spTree>
    <p:extLst>
      <p:ext uri="{BB962C8B-B14F-4D97-AF65-F5344CB8AC3E}">
        <p14:creationId xmlns:p14="http://schemas.microsoft.com/office/powerpoint/2010/main" val="275371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30AA9BE-A066-733D-9C42-830780C4C83D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4) Traitement des images /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CDDA3-5CC3-31F7-6E7B-521BF840C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249844"/>
            <a:ext cx="3380379" cy="2341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2C8100-4A9D-2DB8-9D8F-5462FEB51110}"/>
              </a:ext>
            </a:extLst>
          </p:cNvPr>
          <p:cNvSpPr txBox="1"/>
          <p:nvPr/>
        </p:nvSpPr>
        <p:spPr>
          <a:xfrm>
            <a:off x="1262130" y="358880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Une </a:t>
            </a:r>
            <a:r>
              <a:rPr lang="en-US" sz="1200" b="1" u="sng" dirty="0" err="1">
                <a:solidFill>
                  <a:schemeClr val="bg1"/>
                </a:solidFill>
              </a:rPr>
              <a:t>partie</a:t>
            </a:r>
            <a:r>
              <a:rPr lang="en-US" sz="1200" b="1" u="sng" dirty="0">
                <a:solidFill>
                  <a:schemeClr val="bg1"/>
                </a:solidFill>
              </a:rPr>
              <a:t> du cluster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133E16-2384-BE55-F206-9D8A2C482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036" y="1249844"/>
            <a:ext cx="3403238" cy="2341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0F5F06-FC27-8819-A7DA-B60BAD8FC16A}"/>
              </a:ext>
            </a:extLst>
          </p:cNvPr>
          <p:cNvSpPr txBox="1"/>
          <p:nvPr/>
        </p:nvSpPr>
        <p:spPr>
          <a:xfrm>
            <a:off x="8823363" y="3598955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Une </a:t>
            </a:r>
            <a:r>
              <a:rPr lang="en-US" sz="1200" b="1" u="sng" dirty="0" err="1">
                <a:solidFill>
                  <a:schemeClr val="bg1"/>
                </a:solidFill>
              </a:rPr>
              <a:t>partie</a:t>
            </a:r>
            <a:r>
              <a:rPr lang="en-US" sz="1200" b="1" u="sng" dirty="0">
                <a:solidFill>
                  <a:schemeClr val="bg1"/>
                </a:solidFill>
              </a:rPr>
              <a:t> du cluster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507F54-6F1C-2C46-D9C4-B9C73EC1C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200" y="3268652"/>
            <a:ext cx="3934836" cy="2989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21862C-E4D1-1DFC-F250-8FCFD804F670}"/>
              </a:ext>
            </a:extLst>
          </p:cNvPr>
          <p:cNvSpPr txBox="1"/>
          <p:nvPr/>
        </p:nvSpPr>
        <p:spPr>
          <a:xfrm>
            <a:off x="5154327" y="2855276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Une </a:t>
            </a:r>
            <a:r>
              <a:rPr lang="en-US" sz="1200" b="1" u="sng" dirty="0" err="1">
                <a:solidFill>
                  <a:schemeClr val="bg1"/>
                </a:solidFill>
              </a:rPr>
              <a:t>partie</a:t>
            </a:r>
            <a:r>
              <a:rPr lang="en-US" sz="1200" b="1" u="sng" dirty="0">
                <a:solidFill>
                  <a:schemeClr val="bg1"/>
                </a:solidFill>
              </a:rPr>
              <a:t> du cluster 4</a:t>
            </a:r>
          </a:p>
        </p:txBody>
      </p:sp>
    </p:spTree>
    <p:extLst>
      <p:ext uri="{BB962C8B-B14F-4D97-AF65-F5344CB8AC3E}">
        <p14:creationId xmlns:p14="http://schemas.microsoft.com/office/powerpoint/2010/main" val="2934665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7BCB-BECF-15DE-9E32-362FEE8D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AAB7CAB2-D7B2-7076-F011-CDD101F1CB27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4) Traitement des images / clustering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7EF849B-5726-B68A-7E16-4D7C26D1096B}"/>
              </a:ext>
            </a:extLst>
          </p:cNvPr>
          <p:cNvSpPr/>
          <p:nvPr/>
        </p:nvSpPr>
        <p:spPr>
          <a:xfrm>
            <a:off x="613228" y="1600977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47898199-8025-ED7C-7862-179364D1FB65}"/>
              </a:ext>
            </a:extLst>
          </p:cNvPr>
          <p:cNvSpPr txBox="1"/>
          <p:nvPr/>
        </p:nvSpPr>
        <p:spPr>
          <a:xfrm>
            <a:off x="1262130" y="1381628"/>
            <a:ext cx="8680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 remarque que notre classification est très cohérente à ce que l’on attend : l’ARI-score sur les images est très mauvais, mais les clusters ainsi formés sont très bien élaborés par l’algorithme.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90176-6BD8-69D1-FE5F-691111CF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79" y="2304959"/>
            <a:ext cx="5049341" cy="3341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3ABE1-0967-89EB-5091-B6B006AF23DD}"/>
              </a:ext>
            </a:extLst>
          </p:cNvPr>
          <p:cNvSpPr txBox="1"/>
          <p:nvPr/>
        </p:nvSpPr>
        <p:spPr>
          <a:xfrm>
            <a:off x="2100409" y="5727049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Une </a:t>
            </a:r>
            <a:r>
              <a:rPr lang="en-US" sz="1200" b="1" u="sng" dirty="0" err="1">
                <a:solidFill>
                  <a:schemeClr val="bg1"/>
                </a:solidFill>
              </a:rPr>
              <a:t>partie</a:t>
            </a:r>
            <a:r>
              <a:rPr lang="en-US" sz="1200" b="1" u="sng" dirty="0">
                <a:solidFill>
                  <a:schemeClr val="bg1"/>
                </a:solidFill>
              </a:rPr>
              <a:t> du cluster 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B43923-0B31-1187-271A-AD1C88674DA3}"/>
              </a:ext>
            </a:extLst>
          </p:cNvPr>
          <p:cNvCxnSpPr/>
          <p:nvPr/>
        </p:nvCxnSpPr>
        <p:spPr>
          <a:xfrm>
            <a:off x="6658252" y="2573119"/>
            <a:ext cx="0" cy="29931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817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6A2D97B-7640-6DE3-C4F3-C636B05704D5}"/>
              </a:ext>
            </a:extLst>
          </p:cNvPr>
          <p:cNvSpPr txBox="1"/>
          <p:nvPr/>
        </p:nvSpPr>
        <p:spPr>
          <a:xfrm>
            <a:off x="1369453" y="682580"/>
            <a:ext cx="909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Plan de la présentation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714CAB-59CD-2666-BFEE-DAE34A3EF40C}"/>
              </a:ext>
            </a:extLst>
          </p:cNvPr>
          <p:cNvSpPr txBox="1"/>
          <p:nvPr/>
        </p:nvSpPr>
        <p:spPr>
          <a:xfrm>
            <a:off x="1416677" y="1913686"/>
            <a:ext cx="84614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fr-FR" sz="2200" b="1" dirty="0">
                <a:solidFill>
                  <a:schemeClr val="bg1"/>
                </a:solidFill>
              </a:rPr>
              <a:t>La collecte des données</a:t>
            </a:r>
          </a:p>
          <a:p>
            <a:pPr marL="457200" indent="-457200">
              <a:buAutoNum type="arabicParenR"/>
            </a:pPr>
            <a:endParaRPr lang="fr-FR" sz="2200" b="1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r>
              <a:rPr lang="fr-FR" sz="2200" b="1" dirty="0">
                <a:solidFill>
                  <a:schemeClr val="bg1"/>
                </a:solidFill>
              </a:rPr>
              <a:t>Traitement de la variable « catégorie de produits »</a:t>
            </a:r>
          </a:p>
          <a:p>
            <a:pPr marL="457200" indent="-457200">
              <a:buAutoNum type="arabicParenR"/>
            </a:pPr>
            <a:endParaRPr lang="fr-FR" sz="2200" b="1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r>
              <a:rPr lang="fr-FR" sz="2200" b="1" dirty="0">
                <a:solidFill>
                  <a:schemeClr val="bg1"/>
                </a:solidFill>
              </a:rPr>
              <a:t>Traitement des données textuelles / clustering</a:t>
            </a:r>
          </a:p>
          <a:p>
            <a:pPr marL="457200" indent="-457200">
              <a:buAutoNum type="arabicParenR"/>
            </a:pPr>
            <a:endParaRPr lang="fr-FR" sz="2200" b="1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r>
              <a:rPr lang="fr-FR" sz="2200" b="1" dirty="0">
                <a:solidFill>
                  <a:schemeClr val="bg1"/>
                </a:solidFill>
              </a:rPr>
              <a:t>Traitement des données images    / clustering</a:t>
            </a:r>
          </a:p>
          <a:p>
            <a:pPr marL="457200" indent="-457200">
              <a:buAutoNum type="arabicParenR"/>
            </a:pPr>
            <a:endParaRPr lang="fr-FR" sz="2200" b="1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r>
              <a:rPr lang="fr-FR" sz="2200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AE9E9-B236-A656-8AAD-7483C0B2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45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F0E2253-BBC9-FD2B-A063-18A66CFFBA1E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5) Conclusion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F9E0434-0837-87C2-D0FD-DE1754970029}"/>
              </a:ext>
            </a:extLst>
          </p:cNvPr>
          <p:cNvSpPr/>
          <p:nvPr/>
        </p:nvSpPr>
        <p:spPr>
          <a:xfrm>
            <a:off x="613228" y="1600977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FD403DF5-2F0C-FA54-2A72-90603FEF2E99}"/>
              </a:ext>
            </a:extLst>
          </p:cNvPr>
          <p:cNvSpPr txBox="1"/>
          <p:nvPr/>
        </p:nvSpPr>
        <p:spPr>
          <a:xfrm>
            <a:off x="1262130" y="1381628"/>
            <a:ext cx="8680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Dans notre quête d’automatisation de la classification des objets vendus sur notre plateforme, nos premiers essais de modèles de références confirment la faisabilité d’une telle tâche.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CAC5312-DBB7-A427-5768-3955FA6ECD90}"/>
              </a:ext>
            </a:extLst>
          </p:cNvPr>
          <p:cNvSpPr/>
          <p:nvPr/>
        </p:nvSpPr>
        <p:spPr>
          <a:xfrm>
            <a:off x="613228" y="2792468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A873AA5D-14DB-0E78-20E0-BBC3DE48D7F7}"/>
              </a:ext>
            </a:extLst>
          </p:cNvPr>
          <p:cNvSpPr txBox="1"/>
          <p:nvPr/>
        </p:nvSpPr>
        <p:spPr>
          <a:xfrm>
            <a:off x="1262130" y="2434619"/>
            <a:ext cx="8680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Nos données textuelles liées aux descriptions nous permettent assez efficacement de classifier nos objets selon la cat_1; et nos images peuvent confirmer cette classification même avec un ARI-score faible. Une approche qui combine ces deux axes d’observations peut être envisagée.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BC7079-612B-D0BF-FD3C-B09F9AC7B1C7}"/>
              </a:ext>
            </a:extLst>
          </p:cNvPr>
          <p:cNvSpPr/>
          <p:nvPr/>
        </p:nvSpPr>
        <p:spPr>
          <a:xfrm>
            <a:off x="654262" y="4318607"/>
            <a:ext cx="648902" cy="484632"/>
          </a:xfrm>
          <a:prstGeom prst="rightArrow">
            <a:avLst>
              <a:gd name="adj1" fmla="val 50000"/>
              <a:gd name="adj2" fmla="val 40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ZoneTexte 6">
            <a:extLst>
              <a:ext uri="{FF2B5EF4-FFF2-40B4-BE49-F238E27FC236}">
                <a16:creationId xmlns:a16="http://schemas.microsoft.com/office/drawing/2014/main" id="{AD2D353F-633A-3110-EC8D-5343681E8345}"/>
              </a:ext>
            </a:extLst>
          </p:cNvPr>
          <p:cNvSpPr txBox="1"/>
          <p:nvPr/>
        </p:nvSpPr>
        <p:spPr>
          <a:xfrm>
            <a:off x="1303164" y="4041654"/>
            <a:ext cx="8680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Une autre possibilité serait d’utiliser le texte pour prédire la cat_1 ; puis d’utiliser les images pour prédire la cat_2. Nous n’avons actuellement que trop peu de données pour le vérifier, puisque bon nombre de catégories issues de cat_2 contiennent moins de 4 individus.</a:t>
            </a:r>
          </a:p>
        </p:txBody>
      </p:sp>
    </p:spTree>
    <p:extLst>
      <p:ext uri="{BB962C8B-B14F-4D97-AF65-F5344CB8AC3E}">
        <p14:creationId xmlns:p14="http://schemas.microsoft.com/office/powerpoint/2010/main" val="3795546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5AC3-C4E5-BFB7-A6F4-29B6D9133F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69E30-59F2-20DD-0908-F31560F2CF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8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3CE54-5C80-04AA-A821-5DDFE2CCC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3C4E0-0258-137F-CF91-BCE2FBE38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0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7A6FF3-5DC1-676A-B0BD-001A606B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A9A086BD-147E-4CD1-1C05-BCA763E35324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1) La collecte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80287-F4C4-8828-6D7F-3D2D33663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85" y="3018097"/>
            <a:ext cx="4667250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0FEC91-437D-FD51-2EEC-97EB843E2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781" y="1513757"/>
            <a:ext cx="1057275" cy="600075"/>
          </a:xfrm>
          <a:prstGeom prst="rect">
            <a:avLst/>
          </a:prstGeom>
        </p:spPr>
      </p:pic>
      <p:sp>
        <p:nvSpPr>
          <p:cNvPr id="8" name="ZoneTexte 6">
            <a:extLst>
              <a:ext uri="{FF2B5EF4-FFF2-40B4-BE49-F238E27FC236}">
                <a16:creationId xmlns:a16="http://schemas.microsoft.com/office/drawing/2014/main" id="{607A9402-F8DC-758F-1518-8B631111AF93}"/>
              </a:ext>
            </a:extLst>
          </p:cNvPr>
          <p:cNvSpPr txBox="1"/>
          <p:nvPr/>
        </p:nvSpPr>
        <p:spPr>
          <a:xfrm>
            <a:off x="1476026" y="1629129"/>
            <a:ext cx="218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Petit </a:t>
            </a:r>
            <a:r>
              <a:rPr lang="fr-FR" dirty="0" err="1">
                <a:solidFill>
                  <a:schemeClr val="bg1"/>
                </a:solidFill>
              </a:rPr>
              <a:t>DataFrame</a:t>
            </a:r>
            <a:r>
              <a:rPr lang="fr-FR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0DD99BD-3B02-3692-E224-D63FE01FE991}"/>
              </a:ext>
            </a:extLst>
          </p:cNvPr>
          <p:cNvSpPr/>
          <p:nvPr/>
        </p:nvSpPr>
        <p:spPr>
          <a:xfrm>
            <a:off x="771525" y="1581150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DBF333A-88D1-8F26-9420-709176868707}"/>
              </a:ext>
            </a:extLst>
          </p:cNvPr>
          <p:cNvSpPr/>
          <p:nvPr/>
        </p:nvSpPr>
        <p:spPr>
          <a:xfrm>
            <a:off x="771525" y="2533465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6">
            <a:extLst>
              <a:ext uri="{FF2B5EF4-FFF2-40B4-BE49-F238E27FC236}">
                <a16:creationId xmlns:a16="http://schemas.microsoft.com/office/drawing/2014/main" id="{03CC0AED-072D-2D6C-8166-87E87EE9DD21}"/>
              </a:ext>
            </a:extLst>
          </p:cNvPr>
          <p:cNvSpPr txBox="1"/>
          <p:nvPr/>
        </p:nvSpPr>
        <p:spPr>
          <a:xfrm>
            <a:off x="1420427" y="2581444"/>
            <a:ext cx="959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 jeu de données m’a été confié par Linda, notre chef d’équipe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439B04A-C03B-8EFD-BD7E-B4EB2A0CBEB8}"/>
              </a:ext>
            </a:extLst>
          </p:cNvPr>
          <p:cNvSpPr/>
          <p:nvPr/>
        </p:nvSpPr>
        <p:spPr>
          <a:xfrm>
            <a:off x="788608" y="4011113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6">
            <a:extLst>
              <a:ext uri="{FF2B5EF4-FFF2-40B4-BE49-F238E27FC236}">
                <a16:creationId xmlns:a16="http://schemas.microsoft.com/office/drawing/2014/main" id="{3B94402D-991A-D8DB-002F-BCB452BE476A}"/>
              </a:ext>
            </a:extLst>
          </p:cNvPr>
          <p:cNvSpPr txBox="1"/>
          <p:nvPr/>
        </p:nvSpPr>
        <p:spPr>
          <a:xfrm>
            <a:off x="1456667" y="4068763"/>
            <a:ext cx="6133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C’est un jeu de données bien rempli, nos </a:t>
            </a:r>
            <a:r>
              <a:rPr lang="fr-FR" dirty="0" err="1">
                <a:solidFill>
                  <a:schemeClr val="bg1"/>
                </a:solidFill>
              </a:rPr>
              <a:t>KeyPoint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Indicators</a:t>
            </a:r>
            <a:r>
              <a:rPr lang="fr-FR" dirty="0">
                <a:solidFill>
                  <a:schemeClr val="bg1"/>
                </a:solidFill>
              </a:rPr>
              <a:t> que sont les descriptions et les images sont parfaitement renseignées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2B1E36-615C-EE0E-C7D4-9F01ABC41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518" y="3688349"/>
            <a:ext cx="1999705" cy="255265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9DFCBC-D71D-ACD1-C741-5456BDFBDA6D}"/>
              </a:ext>
            </a:extLst>
          </p:cNvPr>
          <p:cNvCxnSpPr/>
          <p:nvPr/>
        </p:nvCxnSpPr>
        <p:spPr>
          <a:xfrm>
            <a:off x="7972518" y="5442012"/>
            <a:ext cx="19997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9999A9-F292-E1D5-321C-A35AFB128DFD}"/>
              </a:ext>
            </a:extLst>
          </p:cNvPr>
          <p:cNvCxnSpPr/>
          <p:nvPr/>
        </p:nvCxnSpPr>
        <p:spPr>
          <a:xfrm>
            <a:off x="8043169" y="5191125"/>
            <a:ext cx="1864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1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BCE14-4783-548B-234D-28C4C0D1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42664750-275D-7314-F6D9-E8F48B74547E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1) La collecte des données</a:t>
            </a:r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1FB9A6CE-195E-63A4-F511-9E00BEAAF276}"/>
              </a:ext>
            </a:extLst>
          </p:cNvPr>
          <p:cNvSpPr txBox="1"/>
          <p:nvPr/>
        </p:nvSpPr>
        <p:spPr>
          <a:xfrm>
            <a:off x="2031888" y="1419602"/>
            <a:ext cx="753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Quelques informations sur notre ‘</a:t>
            </a:r>
            <a:r>
              <a:rPr lang="fr-FR" dirty="0" err="1">
                <a:solidFill>
                  <a:schemeClr val="bg1"/>
                </a:solidFill>
              </a:rPr>
              <a:t>target</a:t>
            </a:r>
            <a:r>
              <a:rPr lang="fr-FR" dirty="0">
                <a:solidFill>
                  <a:schemeClr val="bg1"/>
                </a:solidFill>
              </a:rPr>
              <a:t>’ : la catégorie des produits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9E626C-8E2E-4B82-2E49-AB0CDF229727}"/>
              </a:ext>
            </a:extLst>
          </p:cNvPr>
          <p:cNvSpPr/>
          <p:nvPr/>
        </p:nvSpPr>
        <p:spPr>
          <a:xfrm>
            <a:off x="741538" y="2577689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4E693C9-1BAC-53DE-01E2-5040569C60C9}"/>
              </a:ext>
            </a:extLst>
          </p:cNvPr>
          <p:cNvSpPr txBox="1"/>
          <p:nvPr/>
        </p:nvSpPr>
        <p:spPr>
          <a:xfrm>
            <a:off x="1390440" y="2642992"/>
            <a:ext cx="10205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Cette variable comporte trois composantes descriptives (voir plus) : Générale, Intermédiaire, Précise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A7D99-BFAB-03FF-8280-4A6DAFF4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907" y="3105859"/>
            <a:ext cx="3886200" cy="25717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BEE6D14-5EB5-229F-88F1-6F2BBCF7E395}"/>
              </a:ext>
            </a:extLst>
          </p:cNvPr>
          <p:cNvSpPr/>
          <p:nvPr/>
        </p:nvSpPr>
        <p:spPr>
          <a:xfrm>
            <a:off x="746393" y="3771922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6">
            <a:extLst>
              <a:ext uri="{FF2B5EF4-FFF2-40B4-BE49-F238E27FC236}">
                <a16:creationId xmlns:a16="http://schemas.microsoft.com/office/drawing/2014/main" id="{A5E5FE08-06C1-B34E-7122-B2C6450533FB}"/>
              </a:ext>
            </a:extLst>
          </p:cNvPr>
          <p:cNvSpPr txBox="1"/>
          <p:nvPr/>
        </p:nvSpPr>
        <p:spPr>
          <a:xfrm>
            <a:off x="1420427" y="3832420"/>
            <a:ext cx="905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Il y a 642 ‘3-uplets’ différents, pour 1050 individus    =&gt;  FEATURE ENGINEERING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E80AE7-E6E4-58A0-EEA5-BD0F45EA4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75" y="4286017"/>
            <a:ext cx="2815319" cy="48453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BC09BE8-BCA0-FD68-EC45-E60BED4CBE06}"/>
              </a:ext>
            </a:extLst>
          </p:cNvPr>
          <p:cNvSpPr/>
          <p:nvPr/>
        </p:nvSpPr>
        <p:spPr>
          <a:xfrm>
            <a:off x="746393" y="5191125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ZoneTexte 6">
            <a:extLst>
              <a:ext uri="{FF2B5EF4-FFF2-40B4-BE49-F238E27FC236}">
                <a16:creationId xmlns:a16="http://schemas.microsoft.com/office/drawing/2014/main" id="{ED7A8D04-7B55-977D-B07D-5BCA5B8E143A}"/>
              </a:ext>
            </a:extLst>
          </p:cNvPr>
          <p:cNvSpPr txBox="1"/>
          <p:nvPr/>
        </p:nvSpPr>
        <p:spPr>
          <a:xfrm>
            <a:off x="1395295" y="5264164"/>
            <a:ext cx="905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Nous allons splitter cette variable en trois, respectivement cat_1 ; cat_2 ; cat_3.</a:t>
            </a:r>
          </a:p>
        </p:txBody>
      </p:sp>
    </p:spTree>
    <p:extLst>
      <p:ext uri="{BB962C8B-B14F-4D97-AF65-F5344CB8AC3E}">
        <p14:creationId xmlns:p14="http://schemas.microsoft.com/office/powerpoint/2010/main" val="314787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B0F91-7475-7FA4-9430-361FF5CC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74" y="5191125"/>
            <a:ext cx="1150443" cy="1133475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D4F15E59-8D13-75AA-0DD1-287F8C4176D8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2) Traitement de la variable « catégorie de produits »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0C2208D-7B50-385E-2775-4F13FED77E7D}"/>
              </a:ext>
            </a:extLst>
          </p:cNvPr>
          <p:cNvSpPr/>
          <p:nvPr/>
        </p:nvSpPr>
        <p:spPr>
          <a:xfrm>
            <a:off x="863386" y="1429306"/>
            <a:ext cx="71684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EE949030-2F66-B723-6445-CE6C8A6A152B}"/>
              </a:ext>
            </a:extLst>
          </p:cNvPr>
          <p:cNvSpPr txBox="1"/>
          <p:nvPr/>
        </p:nvSpPr>
        <p:spPr>
          <a:xfrm>
            <a:off x="1580226" y="1379234"/>
            <a:ext cx="982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On utilise la méthode .split() pour créer une fonction de traitement de chaque valeur de ‘</a:t>
            </a:r>
            <a:r>
              <a:rPr lang="fr-FR" sz="1600" dirty="0" err="1">
                <a:solidFill>
                  <a:schemeClr val="bg1"/>
                </a:solidFill>
              </a:rPr>
              <a:t>product_category_tree</a:t>
            </a:r>
            <a:r>
              <a:rPr lang="fr-FR" sz="1600" dirty="0">
                <a:solidFill>
                  <a:schemeClr val="bg1"/>
                </a:solidFill>
              </a:rPr>
              <a:t>’.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41DE1-283F-F2C3-0232-EF6F48B4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90" y="2406721"/>
            <a:ext cx="4946738" cy="34436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08B5BC-9A09-578B-55CF-FDC4E7197554}"/>
              </a:ext>
            </a:extLst>
          </p:cNvPr>
          <p:cNvCxnSpPr/>
          <p:nvPr/>
        </p:nvCxnSpPr>
        <p:spPr>
          <a:xfrm flipV="1">
            <a:off x="4261282" y="2778711"/>
            <a:ext cx="2343704" cy="887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97F5E3-9044-C800-90BF-596B29C1163A}"/>
              </a:ext>
            </a:extLst>
          </p:cNvPr>
          <p:cNvCxnSpPr/>
          <p:nvPr/>
        </p:nvCxnSpPr>
        <p:spPr>
          <a:xfrm>
            <a:off x="4714043" y="5530788"/>
            <a:ext cx="1455938" cy="319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7E976C-7335-6AC0-90E1-0548ABD7245A}"/>
              </a:ext>
            </a:extLst>
          </p:cNvPr>
          <p:cNvSpPr txBox="1"/>
          <p:nvPr/>
        </p:nvSpPr>
        <p:spPr>
          <a:xfrm flipH="1">
            <a:off x="6604986" y="2391597"/>
            <a:ext cx="33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On ne </a:t>
            </a:r>
            <a:r>
              <a:rPr lang="en-US" sz="1600" dirty="0" err="1">
                <a:solidFill>
                  <a:schemeClr val="bg1"/>
                </a:solidFill>
              </a:rPr>
              <a:t>garde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ici</a:t>
            </a:r>
            <a:r>
              <a:rPr lang="en-US" sz="1600" dirty="0">
                <a:solidFill>
                  <a:schemeClr val="bg1"/>
                </a:solidFill>
              </a:rPr>
              <a:t> que les trois premières </a:t>
            </a:r>
            <a:r>
              <a:rPr lang="en-US" sz="1600" dirty="0" err="1">
                <a:solidFill>
                  <a:schemeClr val="bg1"/>
                </a:solidFill>
              </a:rPr>
              <a:t>catégories</a:t>
            </a:r>
            <a:r>
              <a:rPr lang="en-US" sz="1600" dirty="0">
                <a:solidFill>
                  <a:schemeClr val="bg1"/>
                </a:solidFill>
              </a:rPr>
              <a:t> pour </a:t>
            </a:r>
            <a:r>
              <a:rPr lang="en-US" sz="1600" dirty="0" err="1">
                <a:solidFill>
                  <a:schemeClr val="bg1"/>
                </a:solidFill>
              </a:rPr>
              <a:t>chaque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objet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8BF91-5860-69ED-D9F0-F7788B0B5358}"/>
              </a:ext>
            </a:extLst>
          </p:cNvPr>
          <p:cNvSpPr txBox="1"/>
          <p:nvPr/>
        </p:nvSpPr>
        <p:spPr>
          <a:xfrm flipH="1">
            <a:off x="6225123" y="5438970"/>
            <a:ext cx="33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On </a:t>
            </a:r>
            <a:r>
              <a:rPr lang="en-US" sz="1600" dirty="0" err="1">
                <a:solidFill>
                  <a:schemeClr val="bg1"/>
                </a:solidFill>
              </a:rPr>
              <a:t>crée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nouvelles</a:t>
            </a:r>
            <a:r>
              <a:rPr lang="en-US" sz="1600" dirty="0">
                <a:solidFill>
                  <a:schemeClr val="bg1"/>
                </a:solidFill>
              </a:rPr>
              <a:t> variables, qui </a:t>
            </a:r>
            <a:r>
              <a:rPr lang="en-US" sz="1600" dirty="0" err="1">
                <a:solidFill>
                  <a:schemeClr val="bg1"/>
                </a:solidFill>
              </a:rPr>
              <a:t>serviront</a:t>
            </a:r>
            <a:r>
              <a:rPr lang="en-US" sz="1600" dirty="0">
                <a:solidFill>
                  <a:schemeClr val="bg1"/>
                </a:solidFill>
              </a:rPr>
              <a:t> de targets pour </a:t>
            </a:r>
            <a:r>
              <a:rPr lang="en-US" sz="1600" dirty="0" err="1">
                <a:solidFill>
                  <a:schemeClr val="bg1"/>
                </a:solidFill>
              </a:rPr>
              <a:t>notre</a:t>
            </a:r>
            <a:r>
              <a:rPr lang="en-US" sz="1600" dirty="0">
                <a:solidFill>
                  <a:schemeClr val="bg1"/>
                </a:solidFill>
              </a:rPr>
              <a:t> classification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6CFE9F-69EB-9D6E-CE7C-9662C889C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648" y="3054174"/>
            <a:ext cx="1498669" cy="17017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5EF69E-4BD6-278E-0305-D157F5E28C14}"/>
              </a:ext>
            </a:extLst>
          </p:cNvPr>
          <p:cNvCxnSpPr/>
          <p:nvPr/>
        </p:nvCxnSpPr>
        <p:spPr>
          <a:xfrm flipV="1">
            <a:off x="8495930" y="4403324"/>
            <a:ext cx="1740023" cy="787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EB562B-A9DB-E372-A9AF-95669FB2067D}"/>
              </a:ext>
            </a:extLst>
          </p:cNvPr>
          <p:cNvCxnSpPr/>
          <p:nvPr/>
        </p:nvCxnSpPr>
        <p:spPr>
          <a:xfrm>
            <a:off x="9117367" y="3429000"/>
            <a:ext cx="1118586" cy="583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4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>
            <a:extLst>
              <a:ext uri="{FF2B5EF4-FFF2-40B4-BE49-F238E27FC236}">
                <a16:creationId xmlns:a16="http://schemas.microsoft.com/office/drawing/2014/main" id="{89D2620D-4FF2-D1DE-2980-4F9C3B9BF8B8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2) Traitement de la variable « catégorie de produits 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B2A243-FBE2-36F5-8450-1842C637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6" y="5217030"/>
            <a:ext cx="1150443" cy="1133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8CE00-A106-262F-40D7-F74DE77E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37" y="3511823"/>
            <a:ext cx="4200383" cy="14716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85FAFE-D02E-2274-371F-0EBE7084AEAA}"/>
              </a:ext>
            </a:extLst>
          </p:cNvPr>
          <p:cNvCxnSpPr/>
          <p:nvPr/>
        </p:nvCxnSpPr>
        <p:spPr>
          <a:xfrm>
            <a:off x="6334772" y="1540953"/>
            <a:ext cx="0" cy="3600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3D529CF-ED95-18EC-8706-B5AA8B269408}"/>
              </a:ext>
            </a:extLst>
          </p:cNvPr>
          <p:cNvSpPr/>
          <p:nvPr/>
        </p:nvSpPr>
        <p:spPr>
          <a:xfrm>
            <a:off x="613228" y="2652455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ZoneTexte 6">
            <a:extLst>
              <a:ext uri="{FF2B5EF4-FFF2-40B4-BE49-F238E27FC236}">
                <a16:creationId xmlns:a16="http://schemas.microsoft.com/office/drawing/2014/main" id="{B2B30E1A-15FA-AD86-A104-8486E612013A}"/>
              </a:ext>
            </a:extLst>
          </p:cNvPr>
          <p:cNvSpPr txBox="1"/>
          <p:nvPr/>
        </p:nvSpPr>
        <p:spPr>
          <a:xfrm>
            <a:off x="1338820" y="2652455"/>
            <a:ext cx="439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Nous avons donc 7 catégories principales, </a:t>
            </a:r>
            <a:r>
              <a:rPr lang="fr-FR" sz="1600" dirty="0" err="1">
                <a:solidFill>
                  <a:schemeClr val="bg1"/>
                </a:solidFill>
              </a:rPr>
              <a:t>équi-réparties</a:t>
            </a: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B9EAB-0FA2-CBA7-26DA-18F14FCD4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675" y="1952599"/>
            <a:ext cx="1920097" cy="408571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E8584F-0FFE-A873-3CE1-39EF0EDB20CB}"/>
              </a:ext>
            </a:extLst>
          </p:cNvPr>
          <p:cNvSpPr/>
          <p:nvPr/>
        </p:nvSpPr>
        <p:spPr>
          <a:xfrm>
            <a:off x="6488727" y="3615309"/>
            <a:ext cx="3795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467C53-D106-B846-E32A-BCD87890BFDD}"/>
              </a:ext>
            </a:extLst>
          </p:cNvPr>
          <p:cNvSpPr txBox="1"/>
          <p:nvPr/>
        </p:nvSpPr>
        <p:spPr>
          <a:xfrm>
            <a:off x="6951866" y="3385801"/>
            <a:ext cx="2475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Il y a 62 categories </a:t>
            </a:r>
            <a:r>
              <a:rPr lang="en-US" sz="1600" dirty="0" err="1">
                <a:solidFill>
                  <a:schemeClr val="bg1"/>
                </a:solidFill>
              </a:rPr>
              <a:t>secondaires</a:t>
            </a:r>
            <a:r>
              <a:rPr lang="en-US" sz="1600" dirty="0">
                <a:solidFill>
                  <a:schemeClr val="bg1"/>
                </a:solidFill>
              </a:rPr>
              <a:t>, de type unbalanced; </a:t>
            </a:r>
            <a:r>
              <a:rPr lang="en-US" sz="1600" dirty="0" err="1">
                <a:solidFill>
                  <a:schemeClr val="bg1"/>
                </a:solidFill>
              </a:rPr>
              <a:t>dont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voici</a:t>
            </a:r>
            <a:r>
              <a:rPr lang="en-US" sz="1600" dirty="0">
                <a:solidFill>
                  <a:schemeClr val="bg1"/>
                </a:solidFill>
              </a:rPr>
              <a:t> les </a:t>
            </a:r>
            <a:r>
              <a:rPr lang="en-US" sz="1600" dirty="0" err="1">
                <a:solidFill>
                  <a:schemeClr val="bg1"/>
                </a:solidFill>
              </a:rPr>
              <a:t>principales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ZoneTexte 3">
            <a:extLst>
              <a:ext uri="{FF2B5EF4-FFF2-40B4-BE49-F238E27FC236}">
                <a16:creationId xmlns:a16="http://schemas.microsoft.com/office/drawing/2014/main" id="{E5CB1592-99C8-6C0B-1476-CFB85DA9CC68}"/>
              </a:ext>
            </a:extLst>
          </p:cNvPr>
          <p:cNvSpPr txBox="1"/>
          <p:nvPr/>
        </p:nvSpPr>
        <p:spPr>
          <a:xfrm>
            <a:off x="1110396" y="5739072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Ces deux variables seront les </a:t>
            </a:r>
            <a:r>
              <a:rPr lang="fr-FR" sz="2200" b="1" dirty="0" err="1">
                <a:solidFill>
                  <a:schemeClr val="bg1"/>
                </a:solidFill>
              </a:rPr>
              <a:t>targets</a:t>
            </a:r>
            <a:r>
              <a:rPr lang="fr-FR" sz="2200" b="1" dirty="0">
                <a:solidFill>
                  <a:schemeClr val="bg1"/>
                </a:solidFill>
              </a:rPr>
              <a:t> de notre projet</a:t>
            </a:r>
          </a:p>
        </p:txBody>
      </p:sp>
    </p:spTree>
    <p:extLst>
      <p:ext uri="{BB962C8B-B14F-4D97-AF65-F5344CB8AC3E}">
        <p14:creationId xmlns:p14="http://schemas.microsoft.com/office/powerpoint/2010/main" val="417117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5758D-2930-D69E-35A6-F99440F2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3" y="5315412"/>
            <a:ext cx="1029586" cy="1014401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3C1B501D-20ED-1DE7-FD64-9960B1C375B4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8DC3F5B-91A9-3E24-D80E-39E14DD46FF4}"/>
              </a:ext>
            </a:extLst>
          </p:cNvPr>
          <p:cNvSpPr/>
          <p:nvPr/>
        </p:nvSpPr>
        <p:spPr>
          <a:xfrm>
            <a:off x="613228" y="1639223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477EE67F-492A-5006-DF87-A4BA9D172A7C}"/>
              </a:ext>
            </a:extLst>
          </p:cNvPr>
          <p:cNvSpPr txBox="1"/>
          <p:nvPr/>
        </p:nvSpPr>
        <p:spPr>
          <a:xfrm>
            <a:off x="1262130" y="1466041"/>
            <a:ext cx="10039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Pour tout ce qui traite du texte, nous utiliserons la librairie NLTK et avons défini des fonctions de pré-traitement du texte propres à chaque approche de traitement, comme indiqué dans la documentation fournie par Linda. Nous appliquons directement ces fonctions aux données.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A9733E-0CC2-517C-A446-0CF684DC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28" y="3160797"/>
            <a:ext cx="4544037" cy="536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AFFFC9-B391-AE55-37EC-CD57697D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28" y="3925607"/>
            <a:ext cx="3665830" cy="224981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18DEFA-5300-9844-EBD0-9DAB6FDEAD2C}"/>
              </a:ext>
            </a:extLst>
          </p:cNvPr>
          <p:cNvCxnSpPr/>
          <p:nvPr/>
        </p:nvCxnSpPr>
        <p:spPr>
          <a:xfrm>
            <a:off x="5530788" y="2716567"/>
            <a:ext cx="0" cy="30412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91481DA-819A-2DA7-6360-D5BC71A3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312" y="2477029"/>
            <a:ext cx="4634095" cy="32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5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3">
            <a:extLst>
              <a:ext uri="{FF2B5EF4-FFF2-40B4-BE49-F238E27FC236}">
                <a16:creationId xmlns:a16="http://schemas.microsoft.com/office/drawing/2014/main" id="{2DC361D3-1F1D-9835-FEA4-86AEC603D502}"/>
              </a:ext>
            </a:extLst>
          </p:cNvPr>
          <p:cNvSpPr txBox="1"/>
          <p:nvPr/>
        </p:nvSpPr>
        <p:spPr>
          <a:xfrm>
            <a:off x="1262130" y="682580"/>
            <a:ext cx="9053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3) Traitement des données textuelles / clustering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D41B56EC-48BA-8363-D5A0-522767C20BE7}"/>
              </a:ext>
            </a:extLst>
          </p:cNvPr>
          <p:cNvSpPr txBox="1"/>
          <p:nvPr/>
        </p:nvSpPr>
        <p:spPr>
          <a:xfrm>
            <a:off x="1876023" y="1113467"/>
            <a:ext cx="753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Apparté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E1C52D3-5D0E-6818-EB56-2A2C05330EE7}"/>
              </a:ext>
            </a:extLst>
          </p:cNvPr>
          <p:cNvSpPr/>
          <p:nvPr/>
        </p:nvSpPr>
        <p:spPr>
          <a:xfrm>
            <a:off x="613228" y="2034399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7938FE9E-4AF4-21CF-BC7B-99C22EFE59B4}"/>
              </a:ext>
            </a:extLst>
          </p:cNvPr>
          <p:cNvSpPr txBox="1"/>
          <p:nvPr/>
        </p:nvSpPr>
        <p:spPr>
          <a:xfrm>
            <a:off x="1353720" y="1703184"/>
            <a:ext cx="9991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Une approche supervisée naïve avait été effectuée, pour s’entrainer au traitement de données textuelles : homogénéisation, gestion des stop-</a:t>
            </a:r>
            <a:r>
              <a:rPr lang="fr-FR" dirty="0" err="1">
                <a:solidFill>
                  <a:schemeClr val="bg1"/>
                </a:solidFill>
              </a:rPr>
              <a:t>words</a:t>
            </a:r>
            <a:r>
              <a:rPr lang="fr-FR" dirty="0">
                <a:solidFill>
                  <a:schemeClr val="bg1"/>
                </a:solidFill>
              </a:rPr>
              <a:t>, tokenisation, lemmatisation ; réductions dimensionnelles, recherche et attribution de topics pour une description.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CFF79E-7572-E9A1-1C65-E752E469D2E7}"/>
              </a:ext>
            </a:extLst>
          </p:cNvPr>
          <p:cNvSpPr/>
          <p:nvPr/>
        </p:nvSpPr>
        <p:spPr>
          <a:xfrm>
            <a:off x="613228" y="3429000"/>
            <a:ext cx="6489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45BDBD48-CBF4-BB60-346B-61BEA4EA8485}"/>
              </a:ext>
            </a:extLst>
          </p:cNvPr>
          <p:cNvSpPr txBox="1"/>
          <p:nvPr/>
        </p:nvSpPr>
        <p:spPr>
          <a:xfrm>
            <a:off x="1353720" y="3469627"/>
            <a:ext cx="999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Quelques résultats, encourageants pour la suite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7D6D40-A332-6D18-2BA9-E05518F2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51" y="4479746"/>
            <a:ext cx="5253906" cy="1133475"/>
          </a:xfrm>
          <a:prstGeom prst="rect">
            <a:avLst/>
          </a:prstGeom>
        </p:spPr>
      </p:pic>
      <p:sp>
        <p:nvSpPr>
          <p:cNvPr id="13" name="ZoneTexte 6">
            <a:extLst>
              <a:ext uri="{FF2B5EF4-FFF2-40B4-BE49-F238E27FC236}">
                <a16:creationId xmlns:a16="http://schemas.microsoft.com/office/drawing/2014/main" id="{12B89661-3DE4-4B37-B62F-65202F23D028}"/>
              </a:ext>
            </a:extLst>
          </p:cNvPr>
          <p:cNvSpPr txBox="1"/>
          <p:nvPr/>
        </p:nvSpPr>
        <p:spPr>
          <a:xfrm>
            <a:off x="1262130" y="5637966"/>
            <a:ext cx="3353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>
                <a:solidFill>
                  <a:schemeClr val="bg1"/>
                </a:solidFill>
              </a:rPr>
              <a:t>Multinomial </a:t>
            </a:r>
            <a:r>
              <a:rPr lang="fr-FR" sz="1400" b="1" u="sng" dirty="0" err="1">
                <a:solidFill>
                  <a:schemeClr val="bg1"/>
                </a:solidFill>
              </a:rPr>
              <a:t>NaiveBayesClassifier</a:t>
            </a:r>
            <a:endParaRPr lang="fr-FR" sz="1400" b="1" u="sng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E19AE6-F8BD-7E7C-AC59-5298BA12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65" y="4427333"/>
            <a:ext cx="5529973" cy="988045"/>
          </a:xfrm>
          <a:prstGeom prst="rect">
            <a:avLst/>
          </a:prstGeom>
        </p:spPr>
      </p:pic>
      <p:sp>
        <p:nvSpPr>
          <p:cNvPr id="16" name="ZoneTexte 6">
            <a:extLst>
              <a:ext uri="{FF2B5EF4-FFF2-40B4-BE49-F238E27FC236}">
                <a16:creationId xmlns:a16="http://schemas.microsoft.com/office/drawing/2014/main" id="{84C8E69C-7833-E388-7E2B-E92DC91F762E}"/>
              </a:ext>
            </a:extLst>
          </p:cNvPr>
          <p:cNvSpPr txBox="1"/>
          <p:nvPr/>
        </p:nvSpPr>
        <p:spPr>
          <a:xfrm>
            <a:off x="6559391" y="5472300"/>
            <a:ext cx="453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u="sng" dirty="0">
                <a:solidFill>
                  <a:schemeClr val="bg1"/>
                </a:solidFill>
              </a:rPr>
              <a:t>Régression Logistique après optimisation des hyperparamètres</a:t>
            </a:r>
          </a:p>
        </p:txBody>
      </p:sp>
    </p:spTree>
    <p:extLst>
      <p:ext uri="{BB962C8B-B14F-4D97-AF65-F5344CB8AC3E}">
        <p14:creationId xmlns:p14="http://schemas.microsoft.com/office/powerpoint/2010/main" val="41635448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1834</Words>
  <Application>Microsoft Office PowerPoint</Application>
  <PresentationFormat>Widescreen</PresentationFormat>
  <Paragraphs>135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Boulat</dc:creator>
  <cp:lastModifiedBy>Alexandre Boulat</cp:lastModifiedBy>
  <cp:revision>24</cp:revision>
  <dcterms:created xsi:type="dcterms:W3CDTF">2022-12-13T09:37:37Z</dcterms:created>
  <dcterms:modified xsi:type="dcterms:W3CDTF">2022-12-13T16:03:47Z</dcterms:modified>
</cp:coreProperties>
</file>